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1" r:id="rId1"/>
  </p:sldMasterIdLst>
  <p:notesMasterIdLst>
    <p:notesMasterId r:id="rId52"/>
  </p:notesMasterIdLst>
  <p:handoutMasterIdLst>
    <p:handoutMasterId r:id="rId53"/>
  </p:handoutMasterIdLst>
  <p:sldIdLst>
    <p:sldId id="942" r:id="rId2"/>
    <p:sldId id="872" r:id="rId3"/>
    <p:sldId id="929" r:id="rId4"/>
    <p:sldId id="930" r:id="rId5"/>
    <p:sldId id="931" r:id="rId6"/>
    <p:sldId id="932" r:id="rId7"/>
    <p:sldId id="933" r:id="rId8"/>
    <p:sldId id="934" r:id="rId9"/>
    <p:sldId id="935" r:id="rId10"/>
    <p:sldId id="938" r:id="rId11"/>
    <p:sldId id="886" r:id="rId12"/>
    <p:sldId id="885" r:id="rId13"/>
    <p:sldId id="883" r:id="rId14"/>
    <p:sldId id="920" r:id="rId15"/>
    <p:sldId id="921" r:id="rId16"/>
    <p:sldId id="922" r:id="rId17"/>
    <p:sldId id="923" r:id="rId18"/>
    <p:sldId id="924" r:id="rId19"/>
    <p:sldId id="925" r:id="rId20"/>
    <p:sldId id="939" r:id="rId21"/>
    <p:sldId id="944" r:id="rId22"/>
    <p:sldId id="945" r:id="rId23"/>
    <p:sldId id="946" r:id="rId24"/>
    <p:sldId id="947" r:id="rId25"/>
    <p:sldId id="895" r:id="rId26"/>
    <p:sldId id="893" r:id="rId27"/>
    <p:sldId id="894" r:id="rId28"/>
    <p:sldId id="896" r:id="rId29"/>
    <p:sldId id="897" r:id="rId30"/>
    <p:sldId id="943" r:id="rId31"/>
    <p:sldId id="898" r:id="rId32"/>
    <p:sldId id="899" r:id="rId33"/>
    <p:sldId id="900" r:id="rId34"/>
    <p:sldId id="902" r:id="rId35"/>
    <p:sldId id="903" r:id="rId36"/>
    <p:sldId id="904" r:id="rId37"/>
    <p:sldId id="905" r:id="rId38"/>
    <p:sldId id="906" r:id="rId39"/>
    <p:sldId id="907" r:id="rId40"/>
    <p:sldId id="908" r:id="rId41"/>
    <p:sldId id="909" r:id="rId42"/>
    <p:sldId id="910" r:id="rId43"/>
    <p:sldId id="911" r:id="rId44"/>
    <p:sldId id="912" r:id="rId45"/>
    <p:sldId id="913" r:id="rId46"/>
    <p:sldId id="914" r:id="rId47"/>
    <p:sldId id="940" r:id="rId48"/>
    <p:sldId id="927" r:id="rId49"/>
    <p:sldId id="928" r:id="rId50"/>
    <p:sldId id="937" r:id="rId51"/>
  </p:sldIdLst>
  <p:sldSz cx="9144000" cy="5715000" type="screen16x1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0000CC"/>
    <a:srgbClr val="0033CC"/>
    <a:srgbClr val="FF3300"/>
    <a:srgbClr val="800080"/>
    <a:srgbClr val="CC0000"/>
    <a:srgbClr val="3333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7084" autoAdjust="0"/>
    <p:restoredTop sz="89696" autoAdjust="0"/>
  </p:normalViewPr>
  <p:slideViewPr>
    <p:cSldViewPr>
      <p:cViewPr varScale="1">
        <p:scale>
          <a:sx n="132" d="100"/>
          <a:sy n="132" d="100"/>
        </p:scale>
        <p:origin x="552" y="15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52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0" d="100"/>
          <a:sy n="40" d="100"/>
        </p:scale>
        <p:origin x="-154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60000"/>
              </a:spcBef>
              <a:buClr>
                <a:schemeClr val="tx1"/>
              </a:buClr>
              <a:defRPr kumimoji="1" sz="1200" b="1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60000"/>
              </a:spcBef>
              <a:buClr>
                <a:schemeClr val="tx1"/>
              </a:buClr>
              <a:defRPr kumimoji="1" sz="1200" b="1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04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60000"/>
              </a:spcBef>
              <a:buClr>
                <a:schemeClr val="tx1"/>
              </a:buClr>
              <a:defRPr kumimoji="1" sz="1200" b="1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04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60000"/>
              </a:spcBef>
              <a:buClr>
                <a:schemeClr val="tx1"/>
              </a:buClr>
              <a:defRPr kumimoji="1" sz="1200" b="1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FC207DA4-7244-4185-9D7D-6DF424EB1F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F5EDFF8-6626-460A-A83F-9F507DAC9B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mtClean="0">
                <a:latin typeface="+mn-lt"/>
                <a:ea typeface="+mn-ea"/>
              </a:rPr>
              <a:t>1.</a:t>
            </a:r>
            <a:r>
              <a:rPr lang="zh-CN" altLang="zh-CN" smtClean="0">
                <a:latin typeface="+mn-lt"/>
                <a:ea typeface="+mn-ea"/>
              </a:rPr>
              <a:t>在数据库中，索引的含义与日常意义上的“索引”一词并无多大区别（想想小时候查字典），它是用于提高数据库表数据访问速度的数据库对象。</a:t>
            </a:r>
            <a:endParaRPr lang="en-US" altLang="zh-CN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mtClean="0"/>
              <a:t>2.</a:t>
            </a:r>
            <a:r>
              <a:rPr lang="zh-CN" altLang="en-US" b="1" smtClean="0">
                <a:ea typeface="微软雅黑" panose="020B0503020204020204" pitchFamily="34" charset="-122"/>
              </a:rPr>
              <a:t>数据库索引的数据是存放在磁盘上的，只有被访问的时候才会被部分地调入到内存中，这样做的有点是，当计算机关闭的时候，驻留内存的数据将丢失，但是数据库索引中的数据项表中的记录一样会永久存在。</a:t>
            </a:r>
          </a:p>
          <a:p>
            <a:pPr>
              <a:defRPr/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5A9E18-19EF-4D16-B8C2-844ED2CB8825}" type="slidenum">
              <a:rPr lang="zh-CN" altLang="en-US" smtClean="0"/>
              <a:pPr>
                <a:spcBef>
                  <a:spcPct val="0"/>
                </a:spcBef>
              </a:pPr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1.</a:t>
            </a:r>
            <a:r>
              <a:rPr lang="zh-CN" altLang="zh-CN" smtClean="0">
                <a:latin typeface="+mn-lt"/>
                <a:ea typeface="+mn-ea"/>
              </a:rPr>
              <a:t>对于聚集索引，叶子结点即存储了真实的数据行，不再有另外单独的数据页。</a:t>
            </a:r>
            <a:r>
              <a:rPr lang="en-US" altLang="zh-CN" smtClean="0">
                <a:latin typeface="+mn-lt"/>
                <a:ea typeface="+mn-ea"/>
              </a:rPr>
              <a:t/>
            </a:r>
            <a:br>
              <a:rPr lang="en-US" altLang="zh-CN" smtClean="0">
                <a:latin typeface="+mn-lt"/>
                <a:ea typeface="+mn-ea"/>
              </a:rPr>
            </a:br>
            <a:r>
              <a:rPr lang="en-US" altLang="zh-CN" smtClean="0">
                <a:latin typeface="+mn-lt"/>
                <a:ea typeface="+mn-ea"/>
              </a:rPr>
              <a:t>2.</a:t>
            </a:r>
            <a:r>
              <a:rPr lang="zh-CN" altLang="zh-CN" smtClean="0">
                <a:latin typeface="+mn-lt"/>
                <a:ea typeface="+mn-ea"/>
              </a:rPr>
              <a:t>对于非聚集索引，叶结点包含索引字段值及指向数据页数据行的逻辑指针，该层紧邻数据页，其行数量与数据表行数据量一致。</a:t>
            </a:r>
            <a:endParaRPr lang="en-US" altLang="zh-CN" smtClean="0"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mtClean="0">
                <a:latin typeface="+mn-lt"/>
                <a:ea typeface="+mn-ea"/>
              </a:rPr>
              <a:t>3.</a:t>
            </a:r>
            <a:r>
              <a:rPr lang="zh-CN" altLang="zh-CN" smtClean="0">
                <a:latin typeface="+mn-lt"/>
                <a:ea typeface="+mn-ea"/>
              </a:rPr>
              <a:t>在一张表上只能创建一个聚集索引，因为真实数据的物理顺序只可能是一种。如果一张表没有聚集索引，那么它被称为</a:t>
            </a:r>
            <a:r>
              <a:rPr lang="en-US" altLang="zh-CN" smtClean="0">
                <a:latin typeface="+mn-lt"/>
                <a:ea typeface="+mn-ea"/>
              </a:rPr>
              <a:t>“</a:t>
            </a:r>
            <a:r>
              <a:rPr lang="zh-CN" altLang="zh-CN" smtClean="0">
                <a:latin typeface="+mn-lt"/>
                <a:ea typeface="+mn-ea"/>
              </a:rPr>
              <a:t>堆集</a:t>
            </a:r>
            <a:r>
              <a:rPr lang="en-US" altLang="zh-CN" smtClean="0">
                <a:latin typeface="+mn-lt"/>
                <a:ea typeface="+mn-ea"/>
              </a:rPr>
              <a:t>”</a:t>
            </a:r>
            <a:r>
              <a:rPr lang="zh-CN" altLang="zh-CN" smtClean="0">
                <a:latin typeface="+mn-lt"/>
                <a:ea typeface="+mn-ea"/>
              </a:rPr>
              <a:t>（</a:t>
            </a:r>
            <a:r>
              <a:rPr lang="en-US" altLang="zh-CN" smtClean="0">
                <a:latin typeface="+mn-lt"/>
                <a:ea typeface="+mn-ea"/>
              </a:rPr>
              <a:t>Heap</a:t>
            </a:r>
            <a:r>
              <a:rPr lang="zh-CN" altLang="zh-CN" smtClean="0">
                <a:latin typeface="+mn-lt"/>
                <a:ea typeface="+mn-ea"/>
              </a:rPr>
              <a:t>）。这样的表中的数据行没有特定的顺序，所有的新行将被添加的表的末尾位置。</a:t>
            </a:r>
          </a:p>
          <a:p>
            <a:pPr>
              <a:defRPr/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430AF51-7343-4231-92FA-33E1418289C7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A34C680-ACB8-4D95-BDFA-4B093F66A500}" type="slidenum">
              <a:rPr lang="en-US" altLang="zh-CN" smtClean="0"/>
              <a:pPr>
                <a:spcBef>
                  <a:spcPct val="0"/>
                </a:spcBef>
              </a:pPr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/>
              <a:t>在属性上进行计算不能命中索引</a:t>
            </a:r>
          </a:p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这个时候索引也不会被用到，因为你要查询的列中所有的行都需要被计算一遍，因此，如果要让这种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语句的效率提高的话，在这个表上建立一个基于函数的索引，比如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CREATE INDEX IDX FUNT ON T(FUN(Y));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这种方式，等于数据库会建立一个存储所有函数计算结果的值，再进行查询的时候就不需要进行计算了，因为很多函数存在不同返回值，因此必须标明这个函数是有固定返回值的。</a:t>
            </a:r>
            <a:endPara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b="1" smtClean="0"/>
              <a:t>强制类型转换（</a:t>
            </a:r>
            <a:r>
              <a:rPr lang="zh-CN" altLang="en-US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隐式转换导致不走索引</a:t>
            </a:r>
            <a:r>
              <a:rPr lang="zh-CN" altLang="en-US" b="1" smtClean="0"/>
              <a:t>）</a:t>
            </a:r>
            <a:endParaRPr lang="en-US" altLang="zh-CN" b="1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索引不适用于隐式转换的情况，比如你的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T WHERE Y = 5 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上面有一个索引，但是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列是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VARCHAR2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的，那么数据库会将上面的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进行一个隐式的转换，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T WHERE TO_NUMBER(Y) = 5,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这个时候也是有可能用不到索引的。</a:t>
            </a:r>
          </a:p>
          <a:p>
            <a:endParaRPr lang="zh-CN" altLang="en-US" smtClean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40A5988-F072-4208-AA3A-32F486EA734A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48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/>
              <a:t>强制类型转换（</a:t>
            </a:r>
            <a:r>
              <a:rPr lang="zh-CN" altLang="en-US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隐式转换导致不走索引</a:t>
            </a:r>
            <a:r>
              <a:rPr lang="zh-CN" altLang="en-US" b="1" smtClean="0"/>
              <a:t>）</a:t>
            </a:r>
            <a:endParaRPr lang="en-US" altLang="zh-CN" b="1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索引不适用于隐式转换的情况，比如你的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T WHERE Y = 5 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上面有一个索引，但是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列是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VARCHAR2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的，那么数据库会将上面的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进行一个隐式的转换，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T WHERE TO_NUMBER(Y) = 5,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这个时候也是有可能用不到索引的。</a:t>
            </a:r>
          </a:p>
          <a:p>
            <a:endParaRPr lang="zh-CN" altLang="en-US" smtClean="0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003C260-46D0-4DD1-BBC6-786E1CDA264E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49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/>
              <a:t>强制类型转换（</a:t>
            </a:r>
            <a:r>
              <a:rPr lang="zh-CN" altLang="en-US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隐式转换导致不走索引</a:t>
            </a:r>
            <a:r>
              <a:rPr lang="zh-CN" altLang="en-US" b="1" smtClean="0"/>
              <a:t>）</a:t>
            </a:r>
            <a:endParaRPr lang="en-US" altLang="zh-CN" b="1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索引不适用于隐式转换的情况，比如你的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T WHERE Y = 5 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上面有一个索引，但是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列是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VARCHAR2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的，那么数据库会将上面的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进行一个隐式的转换，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T WHERE TO_NUMBER(Y) = 5,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这个时候也是有可能用不到索引的。</a:t>
            </a:r>
          </a:p>
          <a:p>
            <a:endParaRPr lang="zh-CN" altLang="en-US" smtClean="0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4510BA6-06F8-4E09-9BD0-DB64572ECD28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50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875" y="0"/>
            <a:ext cx="252413" cy="757238"/>
          </a:xfrm>
          <a:prstGeom prst="rect">
            <a:avLst/>
          </a:prstGeom>
          <a:solidFill>
            <a:srgbClr val="352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22300" y="336550"/>
            <a:ext cx="1087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2907B9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</a:p>
        </p:txBody>
      </p:sp>
      <p:sp>
        <p:nvSpPr>
          <p:cNvPr id="4" name="矩形 24"/>
          <p:cNvSpPr>
            <a:spLocks noChangeArrowheads="1"/>
          </p:cNvSpPr>
          <p:nvPr/>
        </p:nvSpPr>
        <p:spPr bwMode="auto">
          <a:xfrm>
            <a:off x="1601788" y="465138"/>
            <a:ext cx="18367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200" b="1" smtClean="0">
                <a:solidFill>
                  <a:srgbClr val="808080"/>
                </a:solidFill>
                <a:ea typeface="微软雅黑" pitchFamily="34" charset="-122"/>
              </a:rPr>
              <a:t>TRANSITION PAGE</a:t>
            </a:r>
            <a:endParaRPr lang="zh-CN" altLang="en-US" sz="1200" b="1" smtClean="0">
              <a:solidFill>
                <a:srgbClr val="808080"/>
              </a:solidFill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69875" y="757238"/>
            <a:ext cx="32766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377238" y="5476875"/>
            <a:ext cx="1079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8836025" y="5476875"/>
            <a:ext cx="1079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935591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目录页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873750" y="-15875"/>
            <a:ext cx="32766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/>
          </a:p>
        </p:txBody>
      </p:sp>
      <p:grpSp>
        <p:nvGrpSpPr>
          <p:cNvPr id="3" name="组合 2"/>
          <p:cNvGrpSpPr>
            <a:grpSpLocks/>
          </p:cNvGrpSpPr>
          <p:nvPr userDrawn="1"/>
        </p:nvGrpSpPr>
        <p:grpSpPr bwMode="auto">
          <a:xfrm>
            <a:off x="2627313" y="962025"/>
            <a:ext cx="431800" cy="431800"/>
            <a:chOff x="789984" y="220469"/>
            <a:chExt cx="550863" cy="550863"/>
          </a:xfrm>
        </p:grpSpPr>
        <p:sp>
          <p:nvSpPr>
            <p:cNvPr id="4" name="Oval 173"/>
            <p:cNvSpPr>
              <a:spLocks noChangeArrowheads="1"/>
            </p:cNvSpPr>
            <p:nvPr/>
          </p:nvSpPr>
          <p:spPr bwMode="auto">
            <a:xfrm>
              <a:off x="789984" y="220469"/>
              <a:ext cx="550863" cy="550863"/>
            </a:xfrm>
            <a:prstGeom prst="ellipse">
              <a:avLst/>
            </a:prstGeom>
            <a:solidFill>
              <a:srgbClr val="ECBD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" name="Freeform 191"/>
            <p:cNvSpPr>
              <a:spLocks/>
            </p:cNvSpPr>
            <p:nvPr/>
          </p:nvSpPr>
          <p:spPr bwMode="auto">
            <a:xfrm>
              <a:off x="970229" y="307555"/>
              <a:ext cx="243028" cy="376693"/>
            </a:xfrm>
            <a:custGeom>
              <a:avLst/>
              <a:gdLst>
                <a:gd name="T0" fmla="*/ 29 w 80"/>
                <a:gd name="T1" fmla="*/ 6 h 125"/>
                <a:gd name="T2" fmla="*/ 6 w 80"/>
                <a:gd name="T3" fmla="*/ 6 h 125"/>
                <a:gd name="T4" fmla="*/ 6 w 80"/>
                <a:gd name="T5" fmla="*/ 29 h 125"/>
                <a:gd name="T6" fmla="*/ 40 w 80"/>
                <a:gd name="T7" fmla="*/ 63 h 125"/>
                <a:gd name="T8" fmla="*/ 6 w 80"/>
                <a:gd name="T9" fmla="*/ 98 h 125"/>
                <a:gd name="T10" fmla="*/ 6 w 80"/>
                <a:gd name="T11" fmla="*/ 121 h 125"/>
                <a:gd name="T12" fmla="*/ 18 w 80"/>
                <a:gd name="T13" fmla="*/ 125 h 125"/>
                <a:gd name="T14" fmla="*/ 29 w 80"/>
                <a:gd name="T15" fmla="*/ 121 h 125"/>
                <a:gd name="T16" fmla="*/ 75 w 80"/>
                <a:gd name="T17" fmla="*/ 75 h 125"/>
                <a:gd name="T18" fmla="*/ 80 w 80"/>
                <a:gd name="T19" fmla="*/ 63 h 125"/>
                <a:gd name="T20" fmla="*/ 75 w 80"/>
                <a:gd name="T21" fmla="*/ 52 h 125"/>
                <a:gd name="T22" fmla="*/ 29 w 80"/>
                <a:gd name="T23" fmla="*/ 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25">
                  <a:moveTo>
                    <a:pt x="29" y="6"/>
                  </a:move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0" y="104"/>
                    <a:pt x="0" y="114"/>
                    <a:pt x="6" y="121"/>
                  </a:cubicBezTo>
                  <a:cubicBezTo>
                    <a:pt x="9" y="124"/>
                    <a:pt x="14" y="125"/>
                    <a:pt x="18" y="125"/>
                  </a:cubicBezTo>
                  <a:cubicBezTo>
                    <a:pt x="22" y="125"/>
                    <a:pt x="26" y="124"/>
                    <a:pt x="29" y="12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8" y="72"/>
                    <a:pt x="80" y="68"/>
                    <a:pt x="80" y="63"/>
                  </a:cubicBezTo>
                  <a:cubicBezTo>
                    <a:pt x="80" y="59"/>
                    <a:pt x="78" y="55"/>
                    <a:pt x="75" y="52"/>
                  </a:cubicBezTo>
                  <a:lnTo>
                    <a:pt x="2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algn="ctr" eaLnBrk="1" hangingPunct="1">
                <a:spcBef>
                  <a:spcPct val="20000"/>
                </a:spcBef>
                <a:defRPr/>
              </a:pPr>
              <a:endParaRPr lang="zh-CN" altLang="en-US" sz="1350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0" y="2570163"/>
            <a:ext cx="3276600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1874838"/>
            <a:ext cx="3276600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>
            <a:grpSpLocks/>
          </p:cNvGrpSpPr>
          <p:nvPr userDrawn="1"/>
        </p:nvGrpSpPr>
        <p:grpSpPr bwMode="auto">
          <a:xfrm>
            <a:off x="2555875" y="5018088"/>
            <a:ext cx="454025" cy="217487"/>
            <a:chOff x="2555776" y="4803998"/>
            <a:chExt cx="309169" cy="14401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2555776" y="4803998"/>
              <a:ext cx="309169" cy="0"/>
            </a:xfrm>
            <a:prstGeom prst="line">
              <a:avLst/>
            </a:prstGeom>
            <a:ln w="28575">
              <a:solidFill>
                <a:srgbClr val="ECBD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648743" y="4876531"/>
              <a:ext cx="216202" cy="0"/>
            </a:xfrm>
            <a:prstGeom prst="line">
              <a:avLst/>
            </a:prstGeom>
            <a:ln w="28575">
              <a:solidFill>
                <a:srgbClr val="ECBD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648743" y="4948014"/>
              <a:ext cx="216202" cy="0"/>
            </a:xfrm>
            <a:prstGeom prst="line">
              <a:avLst/>
            </a:prstGeom>
            <a:ln w="28575">
              <a:solidFill>
                <a:srgbClr val="ECBD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>
            <a:spLocks noChangeArrowheads="1"/>
          </p:cNvSpPr>
          <p:nvPr userDrawn="1"/>
        </p:nvSpPr>
        <p:spPr bwMode="auto">
          <a:xfrm>
            <a:off x="755650" y="1930400"/>
            <a:ext cx="2441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b="1" smtClean="0">
                <a:solidFill>
                  <a:srgbClr val="595959"/>
                </a:solidFill>
                <a:sym typeface="+mn-lt"/>
              </a:rPr>
              <a:t>CONTENTS</a:t>
            </a:r>
            <a:endParaRPr lang="zh-CN" altLang="en-US" smtClean="0">
              <a:solidFill>
                <a:srgbClr val="595959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5867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2091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55576" y="5492"/>
            <a:ext cx="8316416" cy="619759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dirty="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/>
          </p:nvPr>
        </p:nvSpPr>
        <p:spPr>
          <a:xfrm>
            <a:off x="683568" y="769938"/>
            <a:ext cx="8136582" cy="4319587"/>
          </a:xfrm>
          <a:prstGeom prst="rect">
            <a:avLst/>
          </a:prstGeom>
        </p:spPr>
        <p:txBody>
          <a:bodyPr/>
          <a:lstStyle>
            <a:lvl1pPr marL="266700" indent="-266700">
              <a:buFont typeface="Wingdings" panose="05000000000000000000" pitchFamily="2" charset="2"/>
              <a:buChar char="l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266494817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2"/>
          <p:cNvSpPr txBox="1">
            <a:spLocks noChangeArrowheads="1"/>
          </p:cNvSpPr>
          <p:nvPr userDrawn="1"/>
        </p:nvSpPr>
        <p:spPr bwMode="auto">
          <a:xfrm>
            <a:off x="1228154" y="3577580"/>
            <a:ext cx="1854305" cy="276999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altLang="zh-CN" sz="120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czlong@scut.edu.cn</a:t>
            </a:r>
            <a:endParaRPr lang="en-GB" altLang="zh-CN" sz="120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 userDrawn="1"/>
        </p:nvSpPr>
        <p:spPr bwMode="auto">
          <a:xfrm>
            <a:off x="1252544" y="3178299"/>
            <a:ext cx="2093216" cy="318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1305" tIns="35652" rIns="71305" bIns="35652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数据库系统概论课程</a:t>
            </a:r>
            <a:endParaRPr lang="zh-CN" altLang="en-US" sz="1600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054350"/>
            <a:ext cx="5364162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6098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55576" y="5492"/>
            <a:ext cx="8316416" cy="619759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dirty="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/>
          </p:nvPr>
        </p:nvSpPr>
        <p:spPr>
          <a:xfrm>
            <a:off x="683568" y="769938"/>
            <a:ext cx="8136582" cy="4319587"/>
          </a:xfrm>
          <a:prstGeom prst="rect">
            <a:avLst/>
          </a:prstGeom>
        </p:spPr>
        <p:txBody>
          <a:bodyPr/>
          <a:lstStyle>
            <a:lvl1pPr marL="266700" indent="-266700">
              <a:buFont typeface="Wingdings" panose="05000000000000000000" pitchFamily="2" charset="2"/>
              <a:buChar char="l"/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378840282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25" r:id="rId1"/>
    <p:sldLayoutId id="2147485526" r:id="rId2"/>
    <p:sldLayoutId id="2147485527" r:id="rId3"/>
    <p:sldLayoutId id="2147485528" r:id="rId4"/>
    <p:sldLayoutId id="2147485529" r:id="rId5"/>
  </p:sldLayoutIdLst>
  <p:transition>
    <p:random/>
  </p:transition>
  <p:timing>
    <p:tnLst>
      <p:par>
        <p:cTn id="1" dur="indefinite" restart="never" nodeType="tmRoot"/>
      </p:par>
    </p:tnLst>
  </p:timing>
  <p:txStyles>
    <p:titleStyle>
      <a:lvl1pPr algn="l" defTabSz="712788" rtl="0" eaLnBrk="0" fontAlgn="base" hangingPunct="0">
        <a:spcBef>
          <a:spcPct val="0"/>
        </a:spcBef>
        <a:spcAft>
          <a:spcPct val="0"/>
        </a:spcAft>
        <a:defRPr lang="zh-CN" altLang="en-US" sz="1600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algn="l" defTabSz="712788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defTabSz="712788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defTabSz="712788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defTabSz="712788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defTabSz="712788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defTabSz="712788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defTabSz="712788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defTabSz="712788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66700" indent="-266700" algn="l" defTabSz="71278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2250" algn="l" defTabSz="71278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90588" indent="-177800" algn="l" defTabSz="71278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47775" indent="-177800" algn="l" defTabSz="71278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177800" algn="l" defTabSz="71278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60885" indent="-178262" algn="l" defTabSz="71304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410" indent="-178262" algn="l" defTabSz="71304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934" indent="-178262" algn="l" defTabSz="71304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459" indent="-178262" algn="l" defTabSz="71304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130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25" algn="l" defTabSz="7130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049" algn="l" defTabSz="7130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574" algn="l" defTabSz="7130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098" algn="l" defTabSz="7130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623" algn="l" defTabSz="7130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147" algn="l" defTabSz="7130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672" algn="l" defTabSz="7130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196" algn="l" defTabSz="7130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2" descr="https://spliffmobile.com/download/blue-technology-4669.jpg"/>
          <p:cNvSpPr>
            <a:spLocks noChangeAspect="1" noChangeArrowheads="1"/>
          </p:cNvSpPr>
          <p:nvPr/>
        </p:nvSpPr>
        <p:spPr bwMode="auto">
          <a:xfrm>
            <a:off x="0" y="-24288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249363" y="1547813"/>
            <a:ext cx="4684712" cy="148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000"/>
              </a:lnSpc>
              <a:spcBef>
                <a:spcPct val="20000"/>
              </a:spcBef>
            </a:pPr>
            <a:endParaRPr lang="en-US" altLang="zh-CN" sz="4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5000"/>
              </a:lnSpc>
              <a:spcBef>
                <a:spcPct val="20000"/>
              </a:spcBef>
            </a:pPr>
            <a:r>
              <a:rPr lang="zh-CN" altLang="en-US" sz="4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索引技术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"/>
          <p:cNvSpPr>
            <a:spLocks noChangeArrowheads="1"/>
          </p:cNvSpPr>
          <p:nvPr/>
        </p:nvSpPr>
        <p:spPr bwMode="auto">
          <a:xfrm>
            <a:off x="5094288" y="2047875"/>
            <a:ext cx="14319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</a:p>
        </p:txBody>
      </p:sp>
      <p:sp>
        <p:nvSpPr>
          <p:cNvPr id="19459" name="矩形 23"/>
          <p:cNvSpPr>
            <a:spLocks noChangeArrowheads="1"/>
          </p:cNvSpPr>
          <p:nvPr/>
        </p:nvSpPr>
        <p:spPr bwMode="auto">
          <a:xfrm>
            <a:off x="5111750" y="2782888"/>
            <a:ext cx="11699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</a:t>
            </a:r>
          </a:p>
        </p:txBody>
      </p:sp>
      <p:sp>
        <p:nvSpPr>
          <p:cNvPr id="19460" name="矩形 32"/>
          <p:cNvSpPr>
            <a:spLocks noChangeArrowheads="1"/>
          </p:cNvSpPr>
          <p:nvPr/>
        </p:nvSpPr>
        <p:spPr bwMode="auto">
          <a:xfrm>
            <a:off x="5106988" y="3554413"/>
            <a:ext cx="14811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索引的使用</a:t>
            </a:r>
          </a:p>
        </p:txBody>
      </p:sp>
      <p:sp>
        <p:nvSpPr>
          <p:cNvPr id="19461" name="矩形 1"/>
          <p:cNvSpPr>
            <a:spLocks noChangeArrowheads="1"/>
          </p:cNvSpPr>
          <p:nvPr/>
        </p:nvSpPr>
        <p:spPr bwMode="auto">
          <a:xfrm>
            <a:off x="5089525" y="1284288"/>
            <a:ext cx="10668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索引概念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4999038" y="1658938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999038" y="2416175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999038" y="3173413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5" name="文本框 41"/>
          <p:cNvSpPr txBox="1">
            <a:spLocks noChangeArrowheads="1"/>
          </p:cNvSpPr>
          <p:nvPr/>
        </p:nvSpPr>
        <p:spPr bwMode="auto">
          <a:xfrm>
            <a:off x="4506913" y="1081088"/>
            <a:ext cx="5524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1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sp>
        <p:nvSpPr>
          <p:cNvPr id="19466" name="文本框 44"/>
          <p:cNvSpPr txBox="1">
            <a:spLocks noChangeArrowheads="1"/>
          </p:cNvSpPr>
          <p:nvPr/>
        </p:nvSpPr>
        <p:spPr bwMode="auto">
          <a:xfrm>
            <a:off x="4506913" y="1825625"/>
            <a:ext cx="552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2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sp>
        <p:nvSpPr>
          <p:cNvPr id="19467" name="文本框 46"/>
          <p:cNvSpPr txBox="1">
            <a:spLocks noChangeArrowheads="1"/>
          </p:cNvSpPr>
          <p:nvPr/>
        </p:nvSpPr>
        <p:spPr bwMode="auto">
          <a:xfrm>
            <a:off x="4506913" y="2568575"/>
            <a:ext cx="5524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3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4999038" y="3932238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9" name="文本框 57"/>
          <p:cNvSpPr txBox="1">
            <a:spLocks noChangeArrowheads="1"/>
          </p:cNvSpPr>
          <p:nvPr/>
        </p:nvSpPr>
        <p:spPr bwMode="auto">
          <a:xfrm>
            <a:off x="4506913" y="3311525"/>
            <a:ext cx="5524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4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MySQL InnoDB </a:t>
            </a:r>
            <a:r>
              <a:rPr smtClean="0"/>
              <a:t>存储引擎架构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687388"/>
            <a:ext cx="7056437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MySQL InnoDB</a:t>
            </a:r>
            <a:r>
              <a:rPr smtClean="0"/>
              <a:t>逻辑存储结构</a:t>
            </a:r>
          </a:p>
        </p:txBody>
      </p:sp>
      <p:pic>
        <p:nvPicPr>
          <p:cNvPr id="215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61988"/>
            <a:ext cx="7462838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MySQL InnoDB Table spaces</a:t>
            </a:r>
            <a:endParaRPr smtClean="0"/>
          </a:p>
        </p:txBody>
      </p:sp>
      <p:pic>
        <p:nvPicPr>
          <p:cNvPr id="28676" name="Picture 2" descr="http://www.myexception.cn/img/2012/10/16/15261263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653992"/>
            <a:ext cx="7416056" cy="45291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MySQL</a:t>
            </a:r>
            <a:r>
              <a:rPr smtClean="0"/>
              <a:t>聚簇与非聚簇索引</a:t>
            </a:r>
          </a:p>
        </p:txBody>
      </p:sp>
      <p:pic>
        <p:nvPicPr>
          <p:cNvPr id="24579" name="图片 2" descr="http://www.admin10000.com/UploadFiles/Document/201410/27/201410270914534697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77925"/>
            <a:ext cx="15621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020763"/>
            <a:ext cx="5157787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Page</a:t>
            </a:r>
            <a:r>
              <a:rPr smtClean="0"/>
              <a:t>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855663" y="625475"/>
            <a:ext cx="7848600" cy="3024188"/>
          </a:xfrm>
          <a:prstGeom prst="rect">
            <a:avLst/>
          </a:prstGeom>
        </p:spPr>
        <p:txBody>
          <a:bodyPr/>
          <a:lstStyle/>
          <a:p>
            <a:pPr indent="271463" defTabSz="712788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是整个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存储的最基本构件，也是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磁盘管理的最小单位，与数据库相关的所有内容都存储在这种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结构里。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分为几种类型，常见的页类型有数据页、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Undo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页、系统页、事务数据页等。</a:t>
            </a:r>
          </a:p>
        </p:txBody>
      </p:sp>
      <p:pic>
        <p:nvPicPr>
          <p:cNvPr id="25604" name="Picture 2" descr="http://www.admin10000.com/UploadFiles/Document/201410/27/201410270915239765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3" y="2065338"/>
            <a:ext cx="5367337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27088" y="1849438"/>
            <a:ext cx="2801937" cy="3024187"/>
          </a:xfrm>
          <a:prstGeom prst="rect">
            <a:avLst/>
          </a:prstGeom>
        </p:spPr>
        <p:txBody>
          <a:bodyPr/>
          <a:lstStyle/>
          <a:p>
            <a:pPr indent="271463" defTabSz="712788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的大小是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16K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使用一个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值来唯一标识，这也正好对应 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64TB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的存储容量（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16KB * 2^32 = 64TB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）。一个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的基本结构如图所示：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Page</a:t>
            </a:r>
            <a:r>
              <a:rPr smtClean="0"/>
              <a:t>结构</a:t>
            </a:r>
          </a:p>
        </p:txBody>
      </p:sp>
      <p:pic>
        <p:nvPicPr>
          <p:cNvPr id="26627" name="Picture 2" descr="http://www.admin10000.com/UploadFiles/Document/201410/27/201410270915321995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757238"/>
            <a:ext cx="42100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http://www.admin10000.com/UploadFiles/Document/201410/27/201410270915410813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625475"/>
            <a:ext cx="180975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6" descr="http://www.admin10000.com/UploadFiles/Document/201410/27/201410270915511116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801813"/>
            <a:ext cx="24574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8" descr="http://www.admin10000.com/UploadFiles/Document/201410/27/2014102709160091075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263"/>
            <a:ext cx="4652963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Record</a:t>
            </a:r>
            <a:r>
              <a:rPr smtClean="0"/>
              <a:t>节点的遍历</a:t>
            </a:r>
          </a:p>
        </p:txBody>
      </p:sp>
      <p:sp>
        <p:nvSpPr>
          <p:cNvPr id="3" name="矩形 2"/>
          <p:cNvSpPr/>
          <p:nvPr/>
        </p:nvSpPr>
        <p:spPr>
          <a:xfrm>
            <a:off x="755650" y="658813"/>
            <a:ext cx="7921625" cy="2735262"/>
          </a:xfrm>
          <a:prstGeom prst="rect">
            <a:avLst/>
          </a:prstGeom>
        </p:spPr>
        <p:txBody>
          <a:bodyPr/>
          <a:lstStyle/>
          <a:p>
            <a:pPr indent="271463" defTabSz="712788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通过根节点开始遍历一个索引的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树，通过各层非叶子节点最终到达一个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，这个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里存放的都是叶子节点。</a:t>
            </a:r>
          </a:p>
          <a:p>
            <a:pPr indent="271463" defTabSz="712788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内从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"Infimum"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节点开始遍历单链表（这种遍历往往会被优化），如果找到该键则成功返回。如果记录到达了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"supremum"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，说明当前 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里没有合适的键，这时要借助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 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指针，跳转到下一个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继续从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"Infimum"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开始逐个查找。</a:t>
            </a:r>
          </a:p>
        </p:txBody>
      </p:sp>
      <p:pic>
        <p:nvPicPr>
          <p:cNvPr id="27652" name="Picture 2" descr="http://www.admin10000.com/UploadFiles/Document/201410/27/201410270916086782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362325"/>
            <a:ext cx="6721475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主键索引和辅助索引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647700"/>
            <a:ext cx="6481762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主键索引树的结构图</a:t>
            </a: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655638"/>
            <a:ext cx="67056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"/>
          <p:cNvSpPr>
            <a:spLocks noChangeArrowheads="1"/>
          </p:cNvSpPr>
          <p:nvPr/>
        </p:nvSpPr>
        <p:spPr bwMode="auto">
          <a:xfrm>
            <a:off x="5094288" y="2054225"/>
            <a:ext cx="14319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</a:p>
        </p:txBody>
      </p:sp>
      <p:sp>
        <p:nvSpPr>
          <p:cNvPr id="9219" name="矩形 23"/>
          <p:cNvSpPr>
            <a:spLocks noChangeArrowheads="1"/>
          </p:cNvSpPr>
          <p:nvPr/>
        </p:nvSpPr>
        <p:spPr bwMode="auto">
          <a:xfrm>
            <a:off x="5111750" y="2782888"/>
            <a:ext cx="11699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</a:t>
            </a:r>
          </a:p>
        </p:txBody>
      </p:sp>
      <p:sp>
        <p:nvSpPr>
          <p:cNvPr id="9220" name="矩形 32"/>
          <p:cNvSpPr>
            <a:spLocks noChangeArrowheads="1"/>
          </p:cNvSpPr>
          <p:nvPr/>
        </p:nvSpPr>
        <p:spPr bwMode="auto">
          <a:xfrm>
            <a:off x="5106988" y="3562350"/>
            <a:ext cx="14811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索引的使用</a:t>
            </a:r>
          </a:p>
        </p:txBody>
      </p:sp>
      <p:sp>
        <p:nvSpPr>
          <p:cNvPr id="9221" name="矩形 1"/>
          <p:cNvSpPr>
            <a:spLocks noChangeArrowheads="1"/>
          </p:cNvSpPr>
          <p:nvPr/>
        </p:nvSpPr>
        <p:spPr bwMode="auto">
          <a:xfrm>
            <a:off x="5089525" y="1284288"/>
            <a:ext cx="10668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索引概念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4999038" y="1658938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999038" y="2416175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999038" y="3173413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5" name="文本框 41"/>
          <p:cNvSpPr txBox="1">
            <a:spLocks noChangeArrowheads="1"/>
          </p:cNvSpPr>
          <p:nvPr/>
        </p:nvSpPr>
        <p:spPr bwMode="auto">
          <a:xfrm>
            <a:off x="4506913" y="1081088"/>
            <a:ext cx="5524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1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sp>
        <p:nvSpPr>
          <p:cNvPr id="9226" name="文本框 44"/>
          <p:cNvSpPr txBox="1">
            <a:spLocks noChangeArrowheads="1"/>
          </p:cNvSpPr>
          <p:nvPr/>
        </p:nvSpPr>
        <p:spPr bwMode="auto">
          <a:xfrm>
            <a:off x="4506913" y="1825625"/>
            <a:ext cx="552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2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sp>
        <p:nvSpPr>
          <p:cNvPr id="9227" name="文本框 46"/>
          <p:cNvSpPr txBox="1">
            <a:spLocks noChangeArrowheads="1"/>
          </p:cNvSpPr>
          <p:nvPr/>
        </p:nvSpPr>
        <p:spPr bwMode="auto">
          <a:xfrm>
            <a:off x="4506913" y="2568575"/>
            <a:ext cx="5524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3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4999038" y="3932238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文本框 57"/>
          <p:cNvSpPr txBox="1">
            <a:spLocks noChangeArrowheads="1"/>
          </p:cNvSpPr>
          <p:nvPr/>
        </p:nvSpPr>
        <p:spPr bwMode="auto">
          <a:xfrm>
            <a:off x="4506913" y="3311525"/>
            <a:ext cx="5524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4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/>
          <p:cNvSpPr>
            <a:spLocks noChangeArrowheads="1"/>
          </p:cNvSpPr>
          <p:nvPr/>
        </p:nvSpPr>
        <p:spPr bwMode="auto">
          <a:xfrm>
            <a:off x="5094288" y="2044700"/>
            <a:ext cx="14319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</a:p>
        </p:txBody>
      </p:sp>
      <p:sp>
        <p:nvSpPr>
          <p:cNvPr id="30723" name="矩形 23"/>
          <p:cNvSpPr>
            <a:spLocks noChangeArrowheads="1"/>
          </p:cNvSpPr>
          <p:nvPr/>
        </p:nvSpPr>
        <p:spPr bwMode="auto">
          <a:xfrm>
            <a:off x="5111750" y="2782888"/>
            <a:ext cx="11699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</a:t>
            </a:r>
          </a:p>
        </p:txBody>
      </p:sp>
      <p:sp>
        <p:nvSpPr>
          <p:cNvPr id="30724" name="矩形 32"/>
          <p:cNvSpPr>
            <a:spLocks noChangeArrowheads="1"/>
          </p:cNvSpPr>
          <p:nvPr/>
        </p:nvSpPr>
        <p:spPr bwMode="auto">
          <a:xfrm>
            <a:off x="5106988" y="3562350"/>
            <a:ext cx="14811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索引的使用</a:t>
            </a:r>
          </a:p>
        </p:txBody>
      </p:sp>
      <p:sp>
        <p:nvSpPr>
          <p:cNvPr id="30725" name="矩形 1"/>
          <p:cNvSpPr>
            <a:spLocks noChangeArrowheads="1"/>
          </p:cNvSpPr>
          <p:nvPr/>
        </p:nvSpPr>
        <p:spPr bwMode="auto">
          <a:xfrm>
            <a:off x="5089525" y="1284288"/>
            <a:ext cx="10668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索引概念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4999038" y="1658938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999038" y="2416175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999038" y="3173413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9" name="文本框 41"/>
          <p:cNvSpPr txBox="1">
            <a:spLocks noChangeArrowheads="1"/>
          </p:cNvSpPr>
          <p:nvPr/>
        </p:nvSpPr>
        <p:spPr bwMode="auto">
          <a:xfrm>
            <a:off x="4506913" y="1081088"/>
            <a:ext cx="5524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1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sp>
        <p:nvSpPr>
          <p:cNvPr id="30730" name="文本框 44"/>
          <p:cNvSpPr txBox="1">
            <a:spLocks noChangeArrowheads="1"/>
          </p:cNvSpPr>
          <p:nvPr/>
        </p:nvSpPr>
        <p:spPr bwMode="auto">
          <a:xfrm>
            <a:off x="4506913" y="1825625"/>
            <a:ext cx="552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2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sp>
        <p:nvSpPr>
          <p:cNvPr id="30731" name="文本框 46"/>
          <p:cNvSpPr txBox="1">
            <a:spLocks noChangeArrowheads="1"/>
          </p:cNvSpPr>
          <p:nvPr/>
        </p:nvSpPr>
        <p:spPr bwMode="auto">
          <a:xfrm>
            <a:off x="4506913" y="2568575"/>
            <a:ext cx="5524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3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4999038" y="3932238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3" name="文本框 57"/>
          <p:cNvSpPr txBox="1">
            <a:spLocks noChangeArrowheads="1"/>
          </p:cNvSpPr>
          <p:nvPr/>
        </p:nvSpPr>
        <p:spPr bwMode="auto">
          <a:xfrm>
            <a:off x="4506913" y="3311525"/>
            <a:ext cx="5524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4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索引文件段结构</a:t>
            </a:r>
          </a:p>
        </p:txBody>
      </p:sp>
      <p:pic>
        <p:nvPicPr>
          <p:cNvPr id="31747" name="Picture 2" descr="http://jcole.us/blog/files/innodb/20130104/72dpi/Index_File_Segment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696913"/>
            <a:ext cx="575945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B+</a:t>
            </a:r>
            <a:r>
              <a:rPr smtClean="0"/>
              <a:t>树结构</a:t>
            </a:r>
          </a:p>
        </p:txBody>
      </p:sp>
      <p:pic>
        <p:nvPicPr>
          <p:cNvPr id="32771" name="Picture 2" descr="http://jcole.us/blog/files/innodb/20130109/72dpi/B_Tree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673100"/>
            <a:ext cx="7518400" cy="450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B+</a:t>
            </a:r>
            <a:r>
              <a:rPr smtClean="0"/>
              <a:t>树详细页结构</a:t>
            </a:r>
          </a:p>
        </p:txBody>
      </p:sp>
      <p:pic>
        <p:nvPicPr>
          <p:cNvPr id="33795" name="Picture 2" descr="http://jcole.us/blog/files/innodb/20130109/72dpi/B_Tree_Detailed_Page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650875"/>
            <a:ext cx="6732587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63" y="3127375"/>
            <a:ext cx="4637087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61988"/>
            <a:ext cx="3713162" cy="242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34820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B+</a:t>
            </a:r>
            <a:r>
              <a:rPr smtClean="0"/>
              <a:t>树详细页结构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87" name="Group 379"/>
          <p:cNvGraphicFramePr>
            <a:graphicFrameLocks noGrp="1"/>
          </p:cNvGraphicFramePr>
          <p:nvPr/>
        </p:nvGraphicFramePr>
        <p:xfrm>
          <a:off x="3708400" y="909638"/>
          <a:ext cx="1511300" cy="70167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838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13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8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88" name="Group 380"/>
          <p:cNvGraphicFramePr>
            <a:graphicFrameLocks noGrp="1"/>
          </p:cNvGraphicFramePr>
          <p:nvPr/>
        </p:nvGraphicFramePr>
        <p:xfrm>
          <a:off x="1835150" y="2219325"/>
          <a:ext cx="1511300" cy="701675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838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8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89" name="Group 381"/>
          <p:cNvGraphicFramePr>
            <a:graphicFrameLocks noGrp="1"/>
          </p:cNvGraphicFramePr>
          <p:nvPr/>
        </p:nvGraphicFramePr>
        <p:xfrm>
          <a:off x="5148263" y="2219325"/>
          <a:ext cx="1511300" cy="701675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838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23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31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43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8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35" marB="3813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0" name="Group 382"/>
          <p:cNvGraphicFramePr>
            <a:graphicFrameLocks noGrp="1"/>
          </p:cNvGraphicFramePr>
          <p:nvPr/>
        </p:nvGraphicFramePr>
        <p:xfrm>
          <a:off x="2916238" y="3698875"/>
          <a:ext cx="1377950" cy="65087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42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5456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13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000" marB="38000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17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000" marB="38000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19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000" marB="38000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1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000" marB="38000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000" marB="38000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000" marB="38000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000" marB="3800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1" name="Group 383"/>
          <p:cNvGraphicFramePr>
            <a:graphicFrameLocks noGrp="1"/>
          </p:cNvGraphicFramePr>
          <p:nvPr/>
        </p:nvGraphicFramePr>
        <p:xfrm>
          <a:off x="4573588" y="3700463"/>
          <a:ext cx="1422400" cy="64135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43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0675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23</a:t>
                      </a:r>
                      <a:endParaRPr kumimoji="0" lang="en-US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0" marR="91450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29</a:t>
                      </a:r>
                      <a:endParaRPr kumimoji="0" lang="en-US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0" marR="91450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0" marR="91450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0" marR="91450" marT="38176" marB="38176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0" marR="91450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0" marR="91450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0" marR="91450" marT="38176" marB="3817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2" name="Group 384"/>
          <p:cNvGraphicFramePr>
            <a:graphicFrameLocks noGrp="1"/>
          </p:cNvGraphicFramePr>
          <p:nvPr/>
        </p:nvGraphicFramePr>
        <p:xfrm>
          <a:off x="6156325" y="3695700"/>
          <a:ext cx="1377950" cy="627063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42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5771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31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130" marB="38130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37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130" marB="38130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41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130" marB="38130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9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130" marB="38130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130" marB="38130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130" marB="38130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29" marR="91429" marT="38130" marB="3813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3" name="Group 385"/>
          <p:cNvGraphicFramePr>
            <a:graphicFrameLocks noGrp="1"/>
          </p:cNvGraphicFramePr>
          <p:nvPr/>
        </p:nvGraphicFramePr>
        <p:xfrm>
          <a:off x="7740650" y="3717925"/>
          <a:ext cx="1363663" cy="61595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27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5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5729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43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1" marR="91451" marT="38122" marB="38122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47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1" marR="91451" marT="38122" marB="38122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1" marR="91451" marT="38122" marB="38122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221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1" marR="91451" marT="38122" marB="38122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1" marR="91451" marT="38122" marB="38122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1" marR="91451" marT="38122" marB="38122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51" marR="91451" marT="38122" marB="38122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4" name="Group 386"/>
          <p:cNvGraphicFramePr>
            <a:graphicFrameLocks noGrp="1"/>
          </p:cNvGraphicFramePr>
          <p:nvPr/>
        </p:nvGraphicFramePr>
        <p:xfrm>
          <a:off x="53975" y="3700463"/>
          <a:ext cx="1177925" cy="64135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89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96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0675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00" marR="91400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00" marR="91400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00" marR="91400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00" marR="91400" marT="38176" marB="38176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00" marR="91400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00" marR="91400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400" marR="91400" marT="38176" marB="3817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795" name="Group 387"/>
          <p:cNvGraphicFramePr>
            <a:graphicFrameLocks noGrp="1"/>
          </p:cNvGraphicFramePr>
          <p:nvPr/>
        </p:nvGraphicFramePr>
        <p:xfrm>
          <a:off x="1403350" y="3700463"/>
          <a:ext cx="1384300" cy="64135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31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7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0675"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371" marR="91371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11</a:t>
                      </a:r>
                      <a:endParaRPr kumimoji="0" lang="en-US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371" marR="91371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371" marR="91371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371" marR="91371" marT="38176" marB="38176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371" marR="91371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371" marR="91371" marT="38176" marB="38176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L="91371" marR="91371" marT="38176" marB="3817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004" name="Line 339"/>
          <p:cNvSpPr>
            <a:spLocks noChangeShapeType="1"/>
          </p:cNvSpPr>
          <p:nvPr/>
        </p:nvSpPr>
        <p:spPr bwMode="auto">
          <a:xfrm flipH="1">
            <a:off x="2627313" y="1438275"/>
            <a:ext cx="1296987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05" name="Line 340"/>
          <p:cNvSpPr>
            <a:spLocks noChangeShapeType="1"/>
          </p:cNvSpPr>
          <p:nvPr/>
        </p:nvSpPr>
        <p:spPr bwMode="auto">
          <a:xfrm>
            <a:off x="4211638" y="1438275"/>
            <a:ext cx="1655762" cy="779463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6006" name="Line 341"/>
          <p:cNvSpPr>
            <a:spLocks noChangeShapeType="1"/>
          </p:cNvSpPr>
          <p:nvPr/>
        </p:nvSpPr>
        <p:spPr bwMode="auto">
          <a:xfrm flipH="1">
            <a:off x="611188" y="2757488"/>
            <a:ext cx="1439862" cy="900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07" name="Line 342"/>
          <p:cNvSpPr>
            <a:spLocks noChangeShapeType="1"/>
          </p:cNvSpPr>
          <p:nvPr/>
        </p:nvSpPr>
        <p:spPr bwMode="auto">
          <a:xfrm flipH="1">
            <a:off x="2051050" y="2757488"/>
            <a:ext cx="288925" cy="960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008" name="Line 343"/>
          <p:cNvSpPr>
            <a:spLocks noChangeShapeType="1"/>
          </p:cNvSpPr>
          <p:nvPr/>
        </p:nvSpPr>
        <p:spPr bwMode="auto">
          <a:xfrm flipH="1">
            <a:off x="3563938" y="2757488"/>
            <a:ext cx="1800225" cy="960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009" name="Line 344"/>
          <p:cNvSpPr>
            <a:spLocks noChangeShapeType="1"/>
          </p:cNvSpPr>
          <p:nvPr/>
        </p:nvSpPr>
        <p:spPr bwMode="auto">
          <a:xfrm flipH="1">
            <a:off x="5292725" y="2741613"/>
            <a:ext cx="425450" cy="976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010" name="Line 345"/>
          <p:cNvSpPr>
            <a:spLocks noChangeShapeType="1"/>
          </p:cNvSpPr>
          <p:nvPr/>
        </p:nvSpPr>
        <p:spPr bwMode="auto">
          <a:xfrm>
            <a:off x="6127750" y="2741613"/>
            <a:ext cx="676275" cy="976312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6011" name="Line 346"/>
          <p:cNvSpPr>
            <a:spLocks noChangeShapeType="1"/>
          </p:cNvSpPr>
          <p:nvPr/>
        </p:nvSpPr>
        <p:spPr bwMode="auto">
          <a:xfrm>
            <a:off x="6516688" y="2741613"/>
            <a:ext cx="1800225" cy="976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012" name="Line 348"/>
          <p:cNvSpPr>
            <a:spLocks noChangeShapeType="1"/>
          </p:cNvSpPr>
          <p:nvPr/>
        </p:nvSpPr>
        <p:spPr bwMode="auto">
          <a:xfrm>
            <a:off x="179388" y="4141788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13" name="Line 349"/>
          <p:cNvSpPr>
            <a:spLocks noChangeShapeType="1"/>
          </p:cNvSpPr>
          <p:nvPr/>
        </p:nvSpPr>
        <p:spPr bwMode="auto">
          <a:xfrm>
            <a:off x="487363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14" name="Line 350"/>
          <p:cNvSpPr>
            <a:spLocks noChangeShapeType="1"/>
          </p:cNvSpPr>
          <p:nvPr/>
        </p:nvSpPr>
        <p:spPr bwMode="auto">
          <a:xfrm>
            <a:off x="846138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15" name="Line 351"/>
          <p:cNvSpPr>
            <a:spLocks noChangeShapeType="1"/>
          </p:cNvSpPr>
          <p:nvPr/>
        </p:nvSpPr>
        <p:spPr bwMode="auto">
          <a:xfrm>
            <a:off x="3132138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16" name="Line 352"/>
          <p:cNvSpPr>
            <a:spLocks noChangeShapeType="1"/>
          </p:cNvSpPr>
          <p:nvPr/>
        </p:nvSpPr>
        <p:spPr bwMode="auto">
          <a:xfrm>
            <a:off x="3421063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17" name="Line 353"/>
          <p:cNvSpPr>
            <a:spLocks noChangeShapeType="1"/>
          </p:cNvSpPr>
          <p:nvPr/>
        </p:nvSpPr>
        <p:spPr bwMode="auto">
          <a:xfrm>
            <a:off x="3779838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18" name="Line 354"/>
          <p:cNvSpPr>
            <a:spLocks noChangeShapeType="1"/>
          </p:cNvSpPr>
          <p:nvPr/>
        </p:nvSpPr>
        <p:spPr bwMode="auto">
          <a:xfrm>
            <a:off x="6300788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19" name="Line 355"/>
          <p:cNvSpPr>
            <a:spLocks noChangeShapeType="1"/>
          </p:cNvSpPr>
          <p:nvPr/>
        </p:nvSpPr>
        <p:spPr bwMode="auto">
          <a:xfrm>
            <a:off x="6661150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20" name="Line 356"/>
          <p:cNvSpPr>
            <a:spLocks noChangeShapeType="1"/>
          </p:cNvSpPr>
          <p:nvPr/>
        </p:nvSpPr>
        <p:spPr bwMode="auto">
          <a:xfrm>
            <a:off x="7019925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21" name="Line 357"/>
          <p:cNvSpPr>
            <a:spLocks noChangeShapeType="1"/>
          </p:cNvSpPr>
          <p:nvPr/>
        </p:nvSpPr>
        <p:spPr bwMode="auto">
          <a:xfrm>
            <a:off x="7885113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22" name="Line 358"/>
          <p:cNvSpPr>
            <a:spLocks noChangeShapeType="1"/>
          </p:cNvSpPr>
          <p:nvPr/>
        </p:nvSpPr>
        <p:spPr bwMode="auto">
          <a:xfrm>
            <a:off x="8243888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23" name="Line 360"/>
          <p:cNvSpPr>
            <a:spLocks noChangeShapeType="1"/>
          </p:cNvSpPr>
          <p:nvPr/>
        </p:nvSpPr>
        <p:spPr bwMode="auto">
          <a:xfrm>
            <a:off x="1547813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24" name="Line 361"/>
          <p:cNvSpPr>
            <a:spLocks noChangeShapeType="1"/>
          </p:cNvSpPr>
          <p:nvPr/>
        </p:nvSpPr>
        <p:spPr bwMode="auto">
          <a:xfrm>
            <a:off x="1836738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25" name="Line 362"/>
          <p:cNvSpPr>
            <a:spLocks noChangeShapeType="1"/>
          </p:cNvSpPr>
          <p:nvPr/>
        </p:nvSpPr>
        <p:spPr bwMode="auto">
          <a:xfrm>
            <a:off x="4716463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26" name="Line 363"/>
          <p:cNvSpPr>
            <a:spLocks noChangeShapeType="1"/>
          </p:cNvSpPr>
          <p:nvPr/>
        </p:nvSpPr>
        <p:spPr bwMode="auto">
          <a:xfrm>
            <a:off x="5005388" y="4137025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27" name="Line 364"/>
          <p:cNvSpPr>
            <a:spLocks noChangeShapeType="1"/>
          </p:cNvSpPr>
          <p:nvPr/>
        </p:nvSpPr>
        <p:spPr bwMode="auto">
          <a:xfrm>
            <a:off x="1116013" y="4137025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028" name="Line 365"/>
          <p:cNvSpPr>
            <a:spLocks noChangeShapeType="1"/>
          </p:cNvSpPr>
          <p:nvPr/>
        </p:nvSpPr>
        <p:spPr bwMode="auto">
          <a:xfrm>
            <a:off x="2628900" y="4137025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29" name="Line 366"/>
          <p:cNvSpPr>
            <a:spLocks noChangeShapeType="1"/>
          </p:cNvSpPr>
          <p:nvPr/>
        </p:nvSpPr>
        <p:spPr bwMode="auto">
          <a:xfrm>
            <a:off x="4140200" y="413702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30" name="Line 367"/>
          <p:cNvSpPr>
            <a:spLocks noChangeShapeType="1"/>
          </p:cNvSpPr>
          <p:nvPr/>
        </p:nvSpPr>
        <p:spPr bwMode="auto">
          <a:xfrm>
            <a:off x="5867400" y="4149725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031" name="Line 368"/>
          <p:cNvSpPr>
            <a:spLocks noChangeShapeType="1"/>
          </p:cNvSpPr>
          <p:nvPr/>
        </p:nvSpPr>
        <p:spPr bwMode="auto">
          <a:xfrm>
            <a:off x="7380288" y="4137025"/>
            <a:ext cx="360362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032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B+</a:t>
            </a:r>
            <a:r>
              <a:rPr smtClean="0"/>
              <a:t>树</a:t>
            </a:r>
          </a:p>
        </p:txBody>
      </p:sp>
      <p:sp>
        <p:nvSpPr>
          <p:cNvPr id="36033" name="矩形 1"/>
          <p:cNvSpPr>
            <a:spLocks noChangeArrowheads="1"/>
          </p:cNvSpPr>
          <p:nvPr/>
        </p:nvSpPr>
        <p:spPr bwMode="auto">
          <a:xfrm>
            <a:off x="8228013" y="3348038"/>
            <a:ext cx="877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叶结点</a:t>
            </a:r>
          </a:p>
        </p:txBody>
      </p:sp>
      <p:sp>
        <p:nvSpPr>
          <p:cNvPr id="36034" name="矩形 40"/>
          <p:cNvSpPr>
            <a:spLocks noChangeArrowheads="1"/>
          </p:cNvSpPr>
          <p:nvPr/>
        </p:nvSpPr>
        <p:spPr bwMode="auto">
          <a:xfrm>
            <a:off x="6754813" y="2368550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非叶结点</a:t>
            </a:r>
          </a:p>
        </p:txBody>
      </p:sp>
      <p:sp>
        <p:nvSpPr>
          <p:cNvPr id="36035" name="矩形 41"/>
          <p:cNvSpPr>
            <a:spLocks noChangeArrowheads="1"/>
          </p:cNvSpPr>
          <p:nvPr/>
        </p:nvSpPr>
        <p:spPr bwMode="auto">
          <a:xfrm>
            <a:off x="5573713" y="1054100"/>
            <a:ext cx="876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根结点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892425" y="1489075"/>
          <a:ext cx="2471738" cy="838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17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7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9100">
                <a:tc gridSpan="2">
                  <a:txBody>
                    <a:bodyPr/>
                    <a:lstStyle/>
                    <a:p>
                      <a:r>
                        <a:rPr lang="en-US" altLang="zh-CN" sz="1800" smtClean="0"/>
                        <a:t>57</a:t>
                      </a:r>
                      <a:endParaRPr lang="zh-CN" altLang="en-US" sz="1800"/>
                    </a:p>
                  </a:txBody>
                  <a:tcPr marL="91421" marR="91421" marT="45696" marB="45696" anchor="ctr" anchorCtr="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800" smtClean="0"/>
                        <a:t>81</a:t>
                      </a:r>
                      <a:endParaRPr lang="zh-CN" altLang="en-US" sz="1800"/>
                    </a:p>
                  </a:txBody>
                  <a:tcPr marL="91421" marR="91421" marT="45696" marB="45696" anchor="ctr" anchorCtr="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800" smtClean="0"/>
                        <a:t>95</a:t>
                      </a:r>
                      <a:endParaRPr lang="zh-CN" altLang="en-US" sz="1800"/>
                    </a:p>
                  </a:txBody>
                  <a:tcPr marL="91421" marR="91421" marT="45696" marB="45696" anchor="ctr" anchorCtr="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1" marR="91421" marT="45696" marB="45696" anchor="ctr" anchorCtr="1"/>
                </a:tc>
                <a:tc gridSpan="2"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1" marR="91421" marT="45696" marB="45696" anchor="ctr" anchorCtr="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1" marR="91421" marT="45696" marB="45696" anchor="ctr" anchorCtr="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1" marR="91421" marT="45696" marB="45696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6884" name="Group 112"/>
          <p:cNvGrpSpPr>
            <a:grpSpLocks/>
          </p:cNvGrpSpPr>
          <p:nvPr/>
        </p:nvGrpSpPr>
        <p:grpSpPr bwMode="auto">
          <a:xfrm>
            <a:off x="1116013" y="1765300"/>
            <a:ext cx="6696075" cy="2100263"/>
            <a:chOff x="1247" y="1286"/>
            <a:chExt cx="4218" cy="1587"/>
          </a:xfrm>
        </p:grpSpPr>
        <p:grpSp>
          <p:nvGrpSpPr>
            <p:cNvPr id="36886" name="Group 111"/>
            <p:cNvGrpSpPr>
              <a:grpSpLocks/>
            </p:cNvGrpSpPr>
            <p:nvPr/>
          </p:nvGrpSpPr>
          <p:grpSpPr bwMode="auto">
            <a:xfrm>
              <a:off x="2377" y="1385"/>
              <a:ext cx="1542" cy="326"/>
              <a:chOff x="2377" y="1385"/>
              <a:chExt cx="1542" cy="326"/>
            </a:xfrm>
          </p:grpSpPr>
          <p:sp>
            <p:nvSpPr>
              <p:cNvPr id="36895" name="Rectangle 69"/>
              <p:cNvSpPr>
                <a:spLocks noChangeArrowheads="1"/>
              </p:cNvSpPr>
              <p:nvPr/>
            </p:nvSpPr>
            <p:spPr bwMode="auto">
              <a:xfrm>
                <a:off x="3549" y="1385"/>
                <a:ext cx="370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99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  <a:buSzPct val="60000"/>
                </a:pPr>
                <a:endParaRPr lang="zh-CN" altLang="en-US" sz="2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6896" name="Rectangle 68"/>
              <p:cNvSpPr>
                <a:spLocks noChangeArrowheads="1"/>
              </p:cNvSpPr>
              <p:nvPr/>
            </p:nvSpPr>
            <p:spPr bwMode="auto">
              <a:xfrm>
                <a:off x="3148" y="1385"/>
                <a:ext cx="401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99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  <a:buSzPct val="60000"/>
                </a:pPr>
                <a:endParaRPr lang="zh-CN" altLang="en-US" sz="2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6897" name="Rectangle 67"/>
              <p:cNvSpPr>
                <a:spLocks noChangeArrowheads="1"/>
              </p:cNvSpPr>
              <p:nvPr/>
            </p:nvSpPr>
            <p:spPr bwMode="auto">
              <a:xfrm>
                <a:off x="2762" y="1385"/>
                <a:ext cx="386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99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  <a:buSzPct val="60000"/>
                </a:pPr>
                <a:endParaRPr lang="zh-CN" altLang="en-US" sz="2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6898" name="Rectangle 66"/>
              <p:cNvSpPr>
                <a:spLocks noChangeArrowheads="1"/>
              </p:cNvSpPr>
              <p:nvPr/>
            </p:nvSpPr>
            <p:spPr bwMode="auto">
              <a:xfrm>
                <a:off x="2377" y="1385"/>
                <a:ext cx="385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99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  <a:buSzPct val="60000"/>
                </a:pPr>
                <a:endParaRPr lang="zh-CN" altLang="en-US" sz="24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078" name="Text Box 99"/>
            <p:cNvSpPr txBox="1">
              <a:spLocks noChangeArrowheads="1"/>
            </p:cNvSpPr>
            <p:nvPr/>
          </p:nvSpPr>
          <p:spPr bwMode="auto">
            <a:xfrm>
              <a:off x="1247" y="2330"/>
              <a:ext cx="953" cy="5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anchorCtr="1"/>
            <a:lstStyle>
              <a:lvl1pPr algn="l" eaLnBrk="0" hangingPunct="0">
                <a:lnSpc>
                  <a:spcPct val="120000"/>
                </a:lnSpc>
                <a:buSzPct val="6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algn="l" eaLnBrk="0" hangingPunct="0">
                <a:lnSpc>
                  <a:spcPct val="120000"/>
                </a:lnSpc>
                <a:buSzPct val="80000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20000"/>
                </a:lnSpc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r>
                <a:rPr lang="zh-CN" altLang="en-US" sz="1800" smtClean="0"/>
                <a:t>指向键值为</a:t>
              </a:r>
              <a:r>
                <a:rPr lang="en-US" altLang="zh-CN" sz="1800" smtClean="0"/>
                <a:t>57</a:t>
              </a:r>
              <a:r>
                <a:rPr lang="zh-CN" altLang="en-US" sz="1800" smtClean="0"/>
                <a:t>的记录</a:t>
              </a:r>
            </a:p>
          </p:txBody>
        </p:sp>
        <p:sp>
          <p:nvSpPr>
            <p:cNvPr id="3079" name="Text Box 100"/>
            <p:cNvSpPr txBox="1">
              <a:spLocks noChangeArrowheads="1"/>
            </p:cNvSpPr>
            <p:nvPr/>
          </p:nvSpPr>
          <p:spPr bwMode="auto">
            <a:xfrm>
              <a:off x="2377" y="2330"/>
              <a:ext cx="972" cy="5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anchorCtr="1"/>
            <a:lstStyle>
              <a:defPPr>
                <a:defRPr lang="zh-CN"/>
              </a:defPPr>
              <a:lvl1pPr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 sz="1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algn="l" eaLnBrk="0" hangingPunct="0">
                <a:lnSpc>
                  <a:spcPct val="120000"/>
                </a:lnSpc>
                <a:buSzPct val="80000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20000"/>
                </a:lnSpc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mtClean="0"/>
                <a:t>指向键值为</a:t>
              </a:r>
              <a:r>
                <a:rPr lang="en-US" altLang="zh-CN" smtClean="0"/>
                <a:t>81</a:t>
              </a:r>
              <a:r>
                <a:rPr lang="zh-CN" altLang="en-US" smtClean="0"/>
                <a:t>的记录</a:t>
              </a:r>
            </a:p>
          </p:txBody>
        </p:sp>
        <p:sp>
          <p:nvSpPr>
            <p:cNvPr id="3080" name="Text Box 101"/>
            <p:cNvSpPr txBox="1">
              <a:spLocks noChangeArrowheads="1"/>
            </p:cNvSpPr>
            <p:nvPr/>
          </p:nvSpPr>
          <p:spPr bwMode="auto">
            <a:xfrm>
              <a:off x="3515" y="2342"/>
              <a:ext cx="907" cy="53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anchorCtr="1"/>
            <a:lstStyle>
              <a:defPPr>
                <a:defRPr lang="zh-CN"/>
              </a:defPPr>
              <a:lvl1pPr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 sz="1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algn="l" eaLnBrk="0" hangingPunct="0">
                <a:lnSpc>
                  <a:spcPct val="120000"/>
                </a:lnSpc>
                <a:buSzPct val="80000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20000"/>
                </a:lnSpc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mtClean="0"/>
                <a:t>指向键值为</a:t>
              </a:r>
              <a:r>
                <a:rPr lang="en-US" altLang="zh-CN" smtClean="0"/>
                <a:t>95</a:t>
              </a:r>
              <a:r>
                <a:rPr lang="zh-CN" altLang="en-US" smtClean="0"/>
                <a:t>的记录</a:t>
              </a:r>
            </a:p>
          </p:txBody>
        </p:sp>
        <p:sp>
          <p:nvSpPr>
            <p:cNvPr id="3081" name="Text Box 102"/>
            <p:cNvSpPr txBox="1">
              <a:spLocks noChangeArrowheads="1"/>
            </p:cNvSpPr>
            <p:nvPr/>
          </p:nvSpPr>
          <p:spPr bwMode="auto">
            <a:xfrm>
              <a:off x="4600" y="1286"/>
              <a:ext cx="865" cy="42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 anchorCtr="1"/>
            <a:lstStyle>
              <a:defPPr>
                <a:defRPr lang="en-US"/>
              </a:defPPr>
              <a:lvl1pPr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 sz="1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algn="l" eaLnBrk="0" hangingPunct="0">
                <a:lnSpc>
                  <a:spcPct val="120000"/>
                </a:lnSpc>
                <a:buSzPct val="80000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 eaLnBrk="0" hangingPunct="0">
                <a:lnSpc>
                  <a:spcPct val="120000"/>
                </a:lnSpc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 eaLnBrk="0" hangingPunct="0"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600" smtClean="0"/>
                <a:t>指向下一个叶结点</a:t>
              </a:r>
            </a:p>
          </p:txBody>
        </p:sp>
        <p:sp>
          <p:nvSpPr>
            <p:cNvPr id="36891" name="Line 103"/>
            <p:cNvSpPr>
              <a:spLocks noChangeShapeType="1"/>
            </p:cNvSpPr>
            <p:nvPr/>
          </p:nvSpPr>
          <p:spPr bwMode="auto">
            <a:xfrm flipH="1">
              <a:off x="1832" y="1558"/>
              <a:ext cx="772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6892" name="Line 104"/>
            <p:cNvSpPr>
              <a:spLocks noChangeShapeType="1"/>
            </p:cNvSpPr>
            <p:nvPr/>
          </p:nvSpPr>
          <p:spPr bwMode="auto">
            <a:xfrm>
              <a:off x="2970" y="1558"/>
              <a:ext cx="0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6893" name="Line 105"/>
            <p:cNvSpPr>
              <a:spLocks noChangeShapeType="1"/>
            </p:cNvSpPr>
            <p:nvPr/>
          </p:nvSpPr>
          <p:spPr bwMode="auto">
            <a:xfrm>
              <a:off x="3379" y="1570"/>
              <a:ext cx="544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6894" name="Line 106"/>
            <p:cNvSpPr>
              <a:spLocks noChangeShapeType="1"/>
            </p:cNvSpPr>
            <p:nvPr/>
          </p:nvSpPr>
          <p:spPr bwMode="auto">
            <a:xfrm>
              <a:off x="3692" y="1558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6885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/>
              <a:t>B+</a:t>
            </a:r>
            <a:r>
              <a:rPr altLang="zh-CN" smtClean="0"/>
              <a:t>树的</a:t>
            </a:r>
            <a:r>
              <a:rPr smtClean="0"/>
              <a:t>叶结点</a:t>
            </a:r>
            <a:r>
              <a:rPr altLang="zh-CN" smtClean="0"/>
              <a:t>结构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448050" y="1633538"/>
          <a:ext cx="2473325" cy="838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18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3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9100">
                <a:tc gridSpan="2">
                  <a:txBody>
                    <a:bodyPr/>
                    <a:lstStyle/>
                    <a:p>
                      <a:r>
                        <a:rPr lang="en-US" altLang="zh-CN" sz="1800" smtClean="0"/>
                        <a:t>57</a:t>
                      </a:r>
                      <a:endParaRPr lang="zh-CN" altLang="en-US" sz="1800"/>
                    </a:p>
                  </a:txBody>
                  <a:tcPr marL="91479" marR="91479" marT="45696" marB="45696" anchor="ctr" anchorCtr="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800" smtClean="0"/>
                        <a:t>81</a:t>
                      </a:r>
                      <a:endParaRPr lang="zh-CN" altLang="en-US" sz="1800"/>
                    </a:p>
                  </a:txBody>
                  <a:tcPr marL="91479" marR="91479" marT="45696" marB="45696" anchor="ctr" anchorCtr="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800" smtClean="0"/>
                        <a:t>95</a:t>
                      </a:r>
                      <a:endParaRPr lang="zh-CN" altLang="en-US" sz="1800"/>
                    </a:p>
                  </a:txBody>
                  <a:tcPr marL="91479" marR="91479" marT="45696" marB="45696" anchor="ctr" anchorCtr="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79" marR="91479" marT="45696" marB="45696" anchor="ctr" anchorCtr="1"/>
                </a:tc>
                <a:tc gridSpan="2"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79" marR="91479" marT="45696" marB="45696" anchor="ctr" anchorCtr="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79" marR="91479" marT="45696" marB="45696" anchor="ctr" anchorCtr="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79" marR="91479" marT="45696" marB="45696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16" name="Text Box 25"/>
          <p:cNvSpPr txBox="1">
            <a:spLocks noChangeArrowheads="1"/>
          </p:cNvSpPr>
          <p:nvPr/>
        </p:nvSpPr>
        <p:spPr bwMode="auto">
          <a:xfrm>
            <a:off x="1908175" y="3292475"/>
            <a:ext cx="1223963" cy="5381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60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solidFill>
                  <a:schemeClr val="lt1"/>
                </a:solidFill>
              </a:defRPr>
            </a:lvl2pPr>
            <a:lvl3pPr marL="1143000" indent="-228600" algn="l" eaLnBrk="0" hangingPunct="0">
              <a:lnSpc>
                <a:spcPct val="120000"/>
              </a:lnSpc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 algn="l" eaLnBrk="0" hangingPunct="0">
              <a:buChar char="–"/>
              <a:defRPr sz="2000">
                <a:solidFill>
                  <a:schemeClr val="lt1"/>
                </a:solidFill>
              </a:defRPr>
            </a:lvl4pPr>
            <a:lvl5pPr marL="2057400" indent="-228600" algn="l" eaLnBrk="0" hangingPunct="0">
              <a:buChar char="»"/>
              <a:defRPr sz="2000">
                <a:solidFill>
                  <a:schemeClr val="lt1"/>
                </a:solidFill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9pPr>
          </a:lstStyle>
          <a:p>
            <a:pPr algn="ctr">
              <a:defRPr/>
            </a:pPr>
            <a:r>
              <a:rPr lang="zh-CN" altLang="en-US" smtClean="0"/>
              <a:t>指向键值</a:t>
            </a:r>
            <a:r>
              <a:rPr lang="en-US" altLang="zh-CN" smtClean="0"/>
              <a:t>K&lt;57</a:t>
            </a:r>
            <a:endParaRPr lang="zh-CN" altLang="en-US" smtClean="0"/>
          </a:p>
        </p:txBody>
      </p:sp>
      <p:sp>
        <p:nvSpPr>
          <p:cNvPr id="4117" name="Text Box 26"/>
          <p:cNvSpPr txBox="1">
            <a:spLocks noChangeArrowheads="1"/>
          </p:cNvSpPr>
          <p:nvPr/>
        </p:nvSpPr>
        <p:spPr bwMode="auto">
          <a:xfrm>
            <a:off x="3563938" y="3292475"/>
            <a:ext cx="1223962" cy="5381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60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solidFill>
                  <a:schemeClr val="lt1"/>
                </a:solidFill>
              </a:defRPr>
            </a:lvl2pPr>
            <a:lvl3pPr marL="1143000" indent="-228600" algn="l" eaLnBrk="0" hangingPunct="0">
              <a:lnSpc>
                <a:spcPct val="120000"/>
              </a:lnSpc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 algn="l" eaLnBrk="0" hangingPunct="0">
              <a:buChar char="–"/>
              <a:defRPr sz="2000">
                <a:solidFill>
                  <a:schemeClr val="lt1"/>
                </a:solidFill>
              </a:defRPr>
            </a:lvl4pPr>
            <a:lvl5pPr marL="2057400" indent="-228600" algn="l" eaLnBrk="0" hangingPunct="0">
              <a:buChar char="»"/>
              <a:defRPr sz="2000">
                <a:solidFill>
                  <a:schemeClr val="lt1"/>
                </a:solidFill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9pPr>
          </a:lstStyle>
          <a:p>
            <a:pPr algn="ctr">
              <a:defRPr/>
            </a:pPr>
            <a:r>
              <a:rPr lang="zh-CN" altLang="en-US" smtClean="0"/>
              <a:t>指向键值</a:t>
            </a:r>
            <a:r>
              <a:rPr lang="en-US" altLang="zh-CN" smtClean="0"/>
              <a:t>57≤K&lt;81</a:t>
            </a:r>
            <a:endParaRPr lang="zh-CN" altLang="en-US" smtClean="0"/>
          </a:p>
        </p:txBody>
      </p:sp>
      <p:sp>
        <p:nvSpPr>
          <p:cNvPr id="4118" name="Text Box 27"/>
          <p:cNvSpPr txBox="1">
            <a:spLocks noChangeArrowheads="1"/>
          </p:cNvSpPr>
          <p:nvPr/>
        </p:nvSpPr>
        <p:spPr bwMode="auto">
          <a:xfrm>
            <a:off x="5076825" y="3292475"/>
            <a:ext cx="1223963" cy="5381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60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solidFill>
                  <a:schemeClr val="lt1"/>
                </a:solidFill>
              </a:defRPr>
            </a:lvl2pPr>
            <a:lvl3pPr marL="1143000" indent="-228600" algn="l" eaLnBrk="0" hangingPunct="0">
              <a:lnSpc>
                <a:spcPct val="120000"/>
              </a:lnSpc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 algn="l" eaLnBrk="0" hangingPunct="0">
              <a:buChar char="–"/>
              <a:defRPr sz="2000">
                <a:solidFill>
                  <a:schemeClr val="lt1"/>
                </a:solidFill>
              </a:defRPr>
            </a:lvl4pPr>
            <a:lvl5pPr marL="2057400" indent="-228600" algn="l" eaLnBrk="0" hangingPunct="0">
              <a:buChar char="»"/>
              <a:defRPr sz="2000">
                <a:solidFill>
                  <a:schemeClr val="lt1"/>
                </a:solidFill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</a:defRPr>
            </a:lvl9pPr>
          </a:lstStyle>
          <a:p>
            <a:pPr algn="ctr">
              <a:defRPr/>
            </a:pPr>
            <a:r>
              <a:rPr lang="zh-CN" altLang="en-US" smtClean="0"/>
              <a:t>指向键值</a:t>
            </a:r>
            <a:r>
              <a:rPr lang="en-US" altLang="zh-CN" smtClean="0"/>
              <a:t>81≤K&lt;95</a:t>
            </a:r>
            <a:endParaRPr lang="zh-CN" altLang="en-US" smtClean="0"/>
          </a:p>
        </p:txBody>
      </p:sp>
      <p:sp>
        <p:nvSpPr>
          <p:cNvPr id="37911" name="Line 29"/>
          <p:cNvSpPr>
            <a:spLocks noChangeShapeType="1"/>
          </p:cNvSpPr>
          <p:nvPr/>
        </p:nvSpPr>
        <p:spPr bwMode="auto">
          <a:xfrm flipH="1">
            <a:off x="2627313" y="2271713"/>
            <a:ext cx="1225550" cy="1020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12" name="Line 30"/>
          <p:cNvSpPr>
            <a:spLocks noChangeShapeType="1"/>
          </p:cNvSpPr>
          <p:nvPr/>
        </p:nvSpPr>
        <p:spPr bwMode="auto">
          <a:xfrm>
            <a:off x="4356100" y="2271713"/>
            <a:ext cx="0" cy="1020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13" name="Line 31"/>
          <p:cNvSpPr>
            <a:spLocks noChangeShapeType="1"/>
          </p:cNvSpPr>
          <p:nvPr/>
        </p:nvSpPr>
        <p:spPr bwMode="auto">
          <a:xfrm>
            <a:off x="4932363" y="2271713"/>
            <a:ext cx="863600" cy="1020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14" name="Line 32"/>
          <p:cNvSpPr>
            <a:spLocks noChangeShapeType="1"/>
          </p:cNvSpPr>
          <p:nvPr/>
        </p:nvSpPr>
        <p:spPr bwMode="auto">
          <a:xfrm>
            <a:off x="5580063" y="2271713"/>
            <a:ext cx="1655762" cy="1019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24" name="Text Box 34"/>
          <p:cNvSpPr txBox="1">
            <a:spLocks noChangeArrowheads="1"/>
          </p:cNvSpPr>
          <p:nvPr/>
        </p:nvSpPr>
        <p:spPr bwMode="auto">
          <a:xfrm>
            <a:off x="6661150" y="3290888"/>
            <a:ext cx="1223963" cy="5397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en-US"/>
            </a:defPPr>
            <a:lvl1pPr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800"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/>
            </a:lvl2pPr>
            <a:lvl3pPr marL="1143000" indent="-228600" algn="l" eaLnBrk="0" hangingPunct="0">
              <a:lnSpc>
                <a:spcPct val="120000"/>
              </a:lnSpc>
              <a:buChar char="•"/>
              <a:defRPr sz="2000"/>
            </a:lvl3pPr>
            <a:lvl4pPr marL="1600200" indent="-228600" algn="l" eaLnBrk="0" hangingPunct="0">
              <a:buChar char="–"/>
              <a:defRPr sz="2000"/>
            </a:lvl4pPr>
            <a:lvl5pPr marL="2057400" indent="-228600" algn="l" eaLnBrk="0" hangingPunct="0"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algn="ctr">
              <a:defRPr/>
            </a:pPr>
            <a:r>
              <a:rPr lang="zh-CN" altLang="en-US" sz="1600" smtClean="0"/>
              <a:t>指向键值</a:t>
            </a:r>
            <a:r>
              <a:rPr lang="en-US" altLang="zh-CN" sz="1600" smtClean="0"/>
              <a:t>K≥95</a:t>
            </a:r>
            <a:endParaRPr lang="zh-CN" altLang="en-US" sz="1600" smtClean="0"/>
          </a:p>
        </p:txBody>
      </p:sp>
      <p:sp>
        <p:nvSpPr>
          <p:cNvPr id="37916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/>
              <a:t>B+</a:t>
            </a:r>
            <a:r>
              <a:rPr smtClean="0"/>
              <a:t>树的内部结点（非叶结点）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33"/>
          <p:cNvSpPr txBox="1">
            <a:spLocks noChangeArrowheads="1"/>
          </p:cNvSpPr>
          <p:nvPr/>
        </p:nvSpPr>
        <p:spPr bwMode="auto">
          <a:xfrm>
            <a:off x="755650" y="757238"/>
            <a:ext cx="7561263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lnSpc>
                <a:spcPct val="120000"/>
              </a:lnSpc>
              <a:buSzPct val="6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914400" indent="-45720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 algn="l" eaLnBrk="0" hangingPunct="0">
              <a:lnSpc>
                <a:spcPct val="120000"/>
              </a:lnSpc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 algn="l" eaLnBrk="0" hangingPunct="0"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 algn="l" eaLnBrk="0" hangingPunct="0"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Tx/>
              <a:buFontTx/>
              <a:buAutoNum type="circleNumDbPlain"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对应于每个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树索引都有一个参数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，它决定了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树的所有存储块的布局，每个存储块存放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个查找键值和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n+1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个指针。</a:t>
            </a:r>
          </a:p>
          <a:p>
            <a:pPr eaLnBrk="1" hangingPunct="1">
              <a:lnSpc>
                <a:spcPct val="150000"/>
              </a:lnSpc>
              <a:buSzTx/>
              <a:buFontTx/>
              <a:buAutoNum type="circleNumDbPlain"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根结点中至少有两个指针被使用。所有指针指向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树下一层的存储块。</a:t>
            </a:r>
          </a:p>
          <a:p>
            <a:pPr eaLnBrk="1" hangingPunct="1">
              <a:lnSpc>
                <a:spcPct val="150000"/>
              </a:lnSpc>
              <a:buSzTx/>
              <a:buFontTx/>
              <a:buAutoNum type="circleNumDbPlain"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叶结点中，最后一个指针指向它右边的下一个叶结点存储块（即指向下一个键值大于它的块），其它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个指针中，至少有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(n+1)/2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个指针被使用且指向数据记录。</a:t>
            </a:r>
          </a:p>
        </p:txBody>
      </p:sp>
      <p:sp>
        <p:nvSpPr>
          <p:cNvPr id="38915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B+</a:t>
            </a:r>
            <a:r>
              <a:rPr smtClean="0"/>
              <a:t>树的规则限制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/>
          <p:cNvSpPr txBox="1">
            <a:spLocks noChangeArrowheads="1"/>
          </p:cNvSpPr>
          <p:nvPr/>
        </p:nvSpPr>
        <p:spPr bwMode="auto">
          <a:xfrm>
            <a:off x="755650" y="809625"/>
            <a:ext cx="7561263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lnSpc>
                <a:spcPct val="120000"/>
              </a:lnSpc>
              <a:buSzPct val="6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914400" indent="-45720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 algn="l" eaLnBrk="0" hangingPunct="0">
              <a:lnSpc>
                <a:spcPct val="120000"/>
              </a:lnSpc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 algn="l" eaLnBrk="0" hangingPunct="0"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 algn="l" eaLnBrk="0" hangingPunct="0"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SzTx/>
              <a:buFontTx/>
              <a:buAutoNum type="circleNumDbPlain" startAt="4"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内部结点中，所有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n+1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个指针都可以用来指向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树中下一层的块，其中至少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(n+1)/2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个指针被使用。如果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个指针被使用，那么该块中将有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j-1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个键，设为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000" baseline="-250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000" baseline="-250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. . . 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000" baseline="-25000" smtClean="0">
                <a:solidFill>
                  <a:schemeClr val="bg1">
                    <a:lumMod val="50000"/>
                  </a:schemeClr>
                </a:solidFill>
              </a:rPr>
              <a:t>j-1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。第一个指针指向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树的一部分，一些键值小于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K1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的记录可以在这一部分找到。第二个指针指向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树另的一部分，一些键值大于等于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000" baseline="-250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且小于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000" baseline="-250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的记录可以在这一部分找到，依此类推。最后，第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个指针指向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树又的一部分，一些键值大于等于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zh-CN" sz="2000" baseline="-25000" smtClean="0">
                <a:solidFill>
                  <a:schemeClr val="bg1">
                    <a:lumMod val="50000"/>
                  </a:schemeClr>
                </a:solidFill>
              </a:rPr>
              <a:t>j+1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的记录可以在这一部分找到。</a:t>
            </a:r>
          </a:p>
          <a:p>
            <a:pPr eaLnBrk="1" hangingPunct="1">
              <a:buSzTx/>
              <a:buFontTx/>
              <a:buAutoNum type="circleNumDbPlain" startAt="4"/>
              <a:defRPr/>
            </a:pP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树中任何一层的结点，从左到右其键将按非减顺序出现。</a:t>
            </a:r>
          </a:p>
        </p:txBody>
      </p:sp>
      <p:sp>
        <p:nvSpPr>
          <p:cNvPr id="39939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B+</a:t>
            </a:r>
            <a:r>
              <a:rPr smtClean="0"/>
              <a:t>树的规则限制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3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索引的概念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5650" y="720725"/>
            <a:ext cx="7793038" cy="2241550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>
            <a:defPPr>
              <a:defRPr lang="zh-CN"/>
            </a:defPPr>
            <a:lvl1pPr algn="l" defTabSz="713232" eaLnBrk="0" hangingPunct="0">
              <a:lnSpc>
                <a:spcPct val="150000"/>
              </a:lnSpc>
              <a:spcBef>
                <a:spcPct val="0"/>
              </a:spcBef>
              <a:buClr>
                <a:srgbClr val="1AE2E2"/>
              </a:buClr>
              <a:defRPr kumimoji="1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800" b="0">
                <a:solidFill>
                  <a:schemeClr val="bg1">
                    <a:lumMod val="50000"/>
                  </a:schemeClr>
                </a:solidFill>
              </a:rPr>
              <a:t>索引就是加快检索表中数据的方法。数据库的索引类似于书籍的</a:t>
            </a:r>
            <a:r>
              <a:rPr lang="zh-CN" altLang="en-US" sz="1800" b="0" smtClean="0">
                <a:solidFill>
                  <a:schemeClr val="bg1">
                    <a:lumMod val="50000"/>
                  </a:schemeClr>
                </a:solidFill>
              </a:rPr>
              <a:t>索引，</a:t>
            </a:r>
            <a:r>
              <a:rPr lang="zh-CN" altLang="en-US" sz="1800" b="0">
                <a:solidFill>
                  <a:schemeClr val="bg1">
                    <a:lumMod val="50000"/>
                  </a:schemeClr>
                </a:solidFill>
              </a:rPr>
              <a:t>索引允许用户不必翻阅完整个书就能迅速地找到所需要的信息。</a:t>
            </a:r>
            <a:endParaRPr lang="en-US" altLang="zh-CN" sz="1800" b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800" b="0" smtClean="0">
                <a:solidFill>
                  <a:schemeClr val="bg1">
                    <a:lumMod val="50000"/>
                  </a:schemeClr>
                </a:solidFill>
              </a:rPr>
              <a:t>索引是对数据库表中一列或多列的值进行排序的一种存储结构。它是某个表中一列或若干列值的集合和相应的指向表中</a:t>
            </a:r>
            <a:r>
              <a:rPr lang="zh-CN" altLang="en-US" sz="2000" smtClean="0">
                <a:solidFill>
                  <a:schemeClr val="accent6"/>
                </a:solidFill>
              </a:rPr>
              <a:t>物理标识</a:t>
            </a:r>
            <a:r>
              <a:rPr lang="zh-CN" altLang="en-US" sz="1800" b="0" smtClean="0">
                <a:solidFill>
                  <a:schemeClr val="bg1">
                    <a:lumMod val="50000"/>
                  </a:schemeClr>
                </a:solidFill>
              </a:rPr>
              <a:t>这些值的数据页的</a:t>
            </a:r>
            <a:r>
              <a:rPr lang="zh-CN" altLang="en-US" sz="2000" smtClean="0">
                <a:solidFill>
                  <a:schemeClr val="accent6"/>
                </a:solidFill>
              </a:rPr>
              <a:t>逻辑指针清单</a:t>
            </a:r>
            <a:r>
              <a:rPr lang="zh-CN" altLang="en-US" sz="1800" b="0" smtClean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en-US" altLang="zh-CN" sz="1800" b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72225" y="4314825"/>
            <a:ext cx="1079500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/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84500"/>
            <a:ext cx="4100513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2"/>
          <p:cNvSpPr txBox="1"/>
          <p:nvPr/>
        </p:nvSpPr>
        <p:spPr>
          <a:xfrm>
            <a:off x="1042988" y="2908300"/>
            <a:ext cx="3384550" cy="1317625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>
            <a:defPPr>
              <a:defRPr lang="zh-CN"/>
            </a:defPPr>
            <a:lvl1pPr algn="l" defTabSz="713232" eaLnBrk="0" hangingPunct="0">
              <a:lnSpc>
                <a:spcPct val="150000"/>
              </a:lnSpc>
              <a:spcBef>
                <a:spcPct val="0"/>
              </a:spcBef>
              <a:buClr>
                <a:srgbClr val="1AE2E2"/>
              </a:buClr>
              <a:defRPr kumimoji="1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buClr>
                <a:schemeClr val="bg1">
                  <a:lumMod val="50000"/>
                </a:schemeClr>
              </a:buClr>
              <a:defRPr/>
            </a:pPr>
            <a:r>
              <a:rPr lang="zh-CN" altLang="en-US" sz="1800" b="0" smtClean="0">
                <a:solidFill>
                  <a:schemeClr val="bg1">
                    <a:lumMod val="50000"/>
                  </a:schemeClr>
                </a:solidFill>
              </a:rPr>
              <a:t>在数据库中，索引也允许数据库程序迅速地找到表中的数据，而不必扫描整个数据库。</a:t>
            </a:r>
            <a:endParaRPr lang="en-US" altLang="zh-CN" sz="1800" b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4" name="Group 104"/>
          <p:cNvGraphicFramePr>
            <a:graphicFrameLocks noGrp="1"/>
          </p:cNvGraphicFramePr>
          <p:nvPr/>
        </p:nvGraphicFramePr>
        <p:xfrm>
          <a:off x="1092200" y="1568450"/>
          <a:ext cx="7583488" cy="1895475"/>
        </p:xfrm>
        <a:graphic>
          <a:graphicData uri="http://schemas.openxmlformats.org/drawingml/2006/table">
            <a:tbl>
              <a:tblPr/>
              <a:tblGrid>
                <a:gridCol w="1368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0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8758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Node</a:t>
                      </a:r>
                    </a:p>
                  </a:txBody>
                  <a:tcPr marT="38124" marB="381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Max ptrs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Max keys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Min ptrs   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Min keys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3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Root</a:t>
                      </a:r>
                    </a:p>
                  </a:txBody>
                  <a:tcPr marT="38124" marB="381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n+1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1</a:t>
                      </a: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1</a:t>
                      </a: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3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Non-leaf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n+1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  <a:sym typeface="Symbol" pitchFamily="18" charset="2"/>
                        </a:rPr>
                        <a:t>(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n+1)/2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(n+1)/2-1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3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Leaf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n+1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  <a:sym typeface="Symbol" pitchFamily="18" charset="2"/>
                        </a:rPr>
                        <a:t>(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n+1)/2+1</a:t>
                      </a: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buSzPct val="6000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algn="l">
                        <a:lnSpc>
                          <a:spcPct val="120000"/>
                        </a:lnSpc>
                        <a:buSzPct val="8000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algn="l">
                        <a:lnSpc>
                          <a:spcPct val="120000"/>
                        </a:lnSpc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华文细黑" pitchFamily="2" charset="-122"/>
                        </a:rPr>
                        <a:t>(n+1)/2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文细黑" pitchFamily="2" charset="-122"/>
                      </a:endParaRPr>
                    </a:p>
                  </a:txBody>
                  <a:tcPr marT="38124" marB="381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994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B+</a:t>
            </a:r>
            <a:r>
              <a:rPr smtClean="0"/>
              <a:t>树的指针及键值数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755650" y="841375"/>
            <a:ext cx="7777163" cy="286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lnSpc>
                <a:spcPct val="120000"/>
              </a:lnSpc>
              <a:buSzPct val="6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914400" indent="-45720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 algn="l" eaLnBrk="0" hangingPunct="0">
              <a:lnSpc>
                <a:spcPct val="120000"/>
              </a:lnSpc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 algn="l" eaLnBrk="0" hangingPunct="0"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 algn="l" eaLnBrk="0" hangingPunct="0"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Tx/>
              <a:defRPr/>
            </a:pP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树把它的存储块组织成一棵树，这棵树是平衡的，即从树根到树叶的所有路径都一样长。</a:t>
            </a:r>
          </a:p>
          <a:p>
            <a:pPr eaLnBrk="1" hangingPunct="1">
              <a:lnSpc>
                <a:spcPct val="150000"/>
              </a:lnSpc>
              <a:buSzTx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通常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树有三层：根、中间层和叶，中间层可以有多层。</a:t>
            </a:r>
          </a:p>
          <a:p>
            <a:pPr eaLnBrk="1" hangingPunct="1">
              <a:lnSpc>
                <a:spcPct val="150000"/>
              </a:lnSpc>
              <a:buSzTx/>
              <a:defRPr/>
            </a:pP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</a:rPr>
              <a:t>B+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树能自动保持与数据文件大小相适应的索引层次。</a:t>
            </a:r>
          </a:p>
          <a:p>
            <a:pPr eaLnBrk="1" hangingPunct="1">
              <a:lnSpc>
                <a:spcPct val="150000"/>
              </a:lnSpc>
              <a:buSzTx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对所使用的存储块空间进行管理，使每个块的充满度在半满与全满之间。</a:t>
            </a:r>
          </a:p>
        </p:txBody>
      </p:sp>
      <p:sp>
        <p:nvSpPr>
          <p:cNvPr id="41987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B+</a:t>
            </a:r>
            <a:r>
              <a:rPr smtClean="0"/>
              <a:t>树的特点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55650" y="912813"/>
            <a:ext cx="7537450" cy="366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457200" indent="-457200" algn="l" eaLnBrk="1" hangingPunct="1">
              <a:lnSpc>
                <a:spcPct val="150000"/>
              </a:lnSpc>
              <a:spcBef>
                <a:spcPct val="0"/>
              </a:spcBef>
              <a:buSzTx/>
              <a:buFont typeface="Wingdings" pitchFamily="2" charset="2"/>
              <a:buChar char="v"/>
              <a:defRPr sz="20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914400" indent="-45720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latin typeface="Arial" charset="0"/>
              </a:defRPr>
            </a:lvl2pPr>
            <a:lvl3pPr marL="1371600" indent="-457200" algn="l" eaLnBrk="0" hangingPunct="0">
              <a:lnSpc>
                <a:spcPct val="120000"/>
              </a:lnSpc>
              <a:buChar char="•"/>
              <a:defRPr sz="2000">
                <a:latin typeface="Arial" charset="0"/>
              </a:defRPr>
            </a:lvl3pPr>
            <a:lvl4pPr marL="1828800" indent="-457200" algn="l" eaLnBrk="0" hangingPunct="0">
              <a:buChar char="–"/>
              <a:defRPr sz="2000">
                <a:latin typeface="Arial" charset="0"/>
              </a:defRPr>
            </a:lvl4pPr>
            <a:lvl5pPr marL="2286000" indent="-457200" algn="l" eaLnBrk="0" hangingPunct="0">
              <a:buChar char="»"/>
              <a:defRPr sz="2000">
                <a:latin typeface="Arial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mtClean="0"/>
              <a:t>设每个存储块的大小为</a:t>
            </a:r>
            <a:r>
              <a:rPr lang="en-US" altLang="zh-CN" smtClean="0"/>
              <a:t>4K</a:t>
            </a:r>
            <a:r>
              <a:rPr lang="zh-CN" altLang="en-US" smtClean="0"/>
              <a:t>（</a:t>
            </a:r>
            <a:r>
              <a:rPr lang="en-US" altLang="zh-CN" smtClean="0"/>
              <a:t>4096</a:t>
            </a:r>
            <a:r>
              <a:rPr lang="zh-CN" altLang="en-US" smtClean="0"/>
              <a:t>）字节，且整数型键值占</a:t>
            </a:r>
            <a:r>
              <a:rPr lang="en-US" altLang="zh-CN" smtClean="0"/>
              <a:t>4</a:t>
            </a:r>
            <a:r>
              <a:rPr lang="zh-CN" altLang="en-US" smtClean="0"/>
              <a:t>字节，指针占</a:t>
            </a:r>
            <a:r>
              <a:rPr lang="en-US" altLang="zh-CN" smtClean="0"/>
              <a:t>8</a:t>
            </a:r>
            <a:r>
              <a:rPr lang="zh-CN" altLang="en-US" smtClean="0"/>
              <a:t>字节。</a:t>
            </a:r>
          </a:p>
          <a:p>
            <a:pPr marL="457200" lvl="1" indent="0">
              <a:spcBef>
                <a:spcPct val="20000"/>
              </a:spcBef>
              <a:buFontTx/>
              <a:buNone/>
              <a:defRPr/>
            </a:pP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4n+8(n+1)=4096</a:t>
            </a:r>
          </a:p>
          <a:p>
            <a:pPr marL="457200" lvl="1" indent="0">
              <a:spcBef>
                <a:spcPct val="20000"/>
              </a:spcBef>
              <a:buFontTx/>
              <a:buNone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则：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n=340</a:t>
            </a:r>
          </a:p>
          <a:p>
            <a:pPr marL="457200" lvl="1" indent="0">
              <a:spcBef>
                <a:spcPct val="20000"/>
              </a:spcBef>
              <a:buFontTx/>
              <a:buNone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如果充满度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</a:p>
          <a:p>
            <a:pPr marL="457200" lvl="1" indent="0">
              <a:spcBef>
                <a:spcPct val="20000"/>
              </a:spcBef>
              <a:buFontTx/>
              <a:buNone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则：</a:t>
            </a:r>
            <a:r>
              <a:rPr lang="en-US" altLang="zh-CN" sz="20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n=255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mtClean="0"/>
              <a:t> 若</a:t>
            </a:r>
            <a:r>
              <a:rPr lang="en-US" altLang="zh-CN" smtClean="0"/>
              <a:t>B+</a:t>
            </a:r>
            <a:r>
              <a:rPr lang="zh-CN" altLang="en-US" smtClean="0"/>
              <a:t>树为三层，则数据文件的记录数最多为：</a:t>
            </a:r>
            <a:endParaRPr lang="en-US" altLang="zh-CN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/>
              <a:t> </a:t>
            </a:r>
            <a:r>
              <a:rPr lang="en-US" altLang="zh-CN" smtClean="0"/>
              <a:t>     255</a:t>
            </a:r>
            <a:r>
              <a:rPr lang="en-US" altLang="zh-CN" baseline="30000" smtClean="0"/>
              <a:t>3</a:t>
            </a:r>
            <a:r>
              <a:rPr lang="en-US" altLang="zh-CN" smtClean="0"/>
              <a:t>=16581375   </a:t>
            </a:r>
            <a:r>
              <a:rPr lang="zh-CN" altLang="en-US" smtClean="0"/>
              <a:t>（约为</a:t>
            </a:r>
            <a:r>
              <a:rPr lang="en-US" altLang="zh-CN" smtClean="0"/>
              <a:t>1</a:t>
            </a:r>
            <a:r>
              <a:rPr lang="zh-CN" altLang="en-US" smtClean="0"/>
              <a:t>千</a:t>
            </a:r>
            <a:r>
              <a:rPr lang="en-US" altLang="zh-CN" smtClean="0"/>
              <a:t>7</a:t>
            </a:r>
            <a:r>
              <a:rPr lang="zh-CN" altLang="en-US" smtClean="0"/>
              <a:t>百万行）</a:t>
            </a:r>
            <a:endParaRPr lang="en-US" altLang="zh-CN" smtClean="0"/>
          </a:p>
        </p:txBody>
      </p:sp>
      <p:sp>
        <p:nvSpPr>
          <p:cNvPr id="43011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B+</a:t>
            </a:r>
            <a:r>
              <a:rPr smtClean="0"/>
              <a:t>树层数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3"/>
          <p:cNvSpPr>
            <a:spLocks noChangeArrowheads="1"/>
          </p:cNvSpPr>
          <p:nvPr/>
        </p:nvSpPr>
        <p:spPr bwMode="auto">
          <a:xfrm>
            <a:off x="3973513" y="1057275"/>
            <a:ext cx="1090612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</a:rPr>
              <a:t>Root</a:t>
            </a:r>
          </a:p>
          <a:p>
            <a:pPr eaLnBrk="1" hangingPunct="1"/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7891" name="Rectangle 45"/>
          <p:cNvSpPr>
            <a:spLocks noChangeArrowheads="1"/>
          </p:cNvSpPr>
          <p:nvPr/>
        </p:nvSpPr>
        <p:spPr bwMode="auto">
          <a:xfrm rot="16200000">
            <a:off x="4195763" y="1230312"/>
            <a:ext cx="598488" cy="12112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100</a:t>
            </a:r>
          </a:p>
        </p:txBody>
      </p:sp>
      <p:sp>
        <p:nvSpPr>
          <p:cNvPr id="37892" name="Rectangle 46"/>
          <p:cNvSpPr>
            <a:spLocks noChangeArrowheads="1"/>
          </p:cNvSpPr>
          <p:nvPr/>
        </p:nvSpPr>
        <p:spPr bwMode="auto">
          <a:xfrm rot="16200000">
            <a:off x="6516688" y="1870075"/>
            <a:ext cx="604837" cy="14271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120</a:t>
            </a:r>
          </a:p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150</a:t>
            </a:r>
          </a:p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180</a:t>
            </a:r>
          </a:p>
        </p:txBody>
      </p:sp>
      <p:sp>
        <p:nvSpPr>
          <p:cNvPr id="37893" name="Rectangle 47"/>
          <p:cNvSpPr>
            <a:spLocks noChangeArrowheads="1"/>
          </p:cNvSpPr>
          <p:nvPr/>
        </p:nvSpPr>
        <p:spPr bwMode="auto">
          <a:xfrm rot="16200000">
            <a:off x="2157413" y="1925638"/>
            <a:ext cx="614362" cy="13255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30</a:t>
            </a:r>
          </a:p>
        </p:txBody>
      </p:sp>
      <p:sp>
        <p:nvSpPr>
          <p:cNvPr id="44038" name="Line 48"/>
          <p:cNvSpPr>
            <a:spLocks noChangeShapeType="1"/>
          </p:cNvSpPr>
          <p:nvPr/>
        </p:nvSpPr>
        <p:spPr bwMode="auto">
          <a:xfrm flipH="1">
            <a:off x="2665413" y="1908175"/>
            <a:ext cx="137795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9" name="Line 49"/>
          <p:cNvSpPr>
            <a:spLocks noChangeShapeType="1"/>
          </p:cNvSpPr>
          <p:nvPr/>
        </p:nvSpPr>
        <p:spPr bwMode="auto">
          <a:xfrm>
            <a:off x="4886325" y="1908175"/>
            <a:ext cx="170180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6" name="Rectangle 50"/>
          <p:cNvSpPr>
            <a:spLocks noChangeArrowheads="1"/>
          </p:cNvSpPr>
          <p:nvPr/>
        </p:nvSpPr>
        <p:spPr bwMode="auto">
          <a:xfrm rot="16200000">
            <a:off x="731837" y="3025776"/>
            <a:ext cx="550863" cy="12239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3</a:t>
            </a:r>
          </a:p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5</a:t>
            </a:r>
          </a:p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11</a:t>
            </a:r>
          </a:p>
        </p:txBody>
      </p:sp>
      <p:sp>
        <p:nvSpPr>
          <p:cNvPr id="37897" name="Rectangle 51"/>
          <p:cNvSpPr>
            <a:spLocks noChangeArrowheads="1"/>
          </p:cNvSpPr>
          <p:nvPr/>
        </p:nvSpPr>
        <p:spPr bwMode="auto">
          <a:xfrm rot="16200000">
            <a:off x="2118519" y="3078956"/>
            <a:ext cx="568325" cy="11350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30</a:t>
            </a:r>
          </a:p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35</a:t>
            </a:r>
          </a:p>
        </p:txBody>
      </p:sp>
      <p:sp>
        <p:nvSpPr>
          <p:cNvPr id="37898" name="Rectangle 52"/>
          <p:cNvSpPr>
            <a:spLocks noChangeArrowheads="1"/>
          </p:cNvSpPr>
          <p:nvPr/>
        </p:nvSpPr>
        <p:spPr bwMode="auto">
          <a:xfrm rot="16200000">
            <a:off x="3432969" y="3098006"/>
            <a:ext cx="565150" cy="10937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100</a:t>
            </a:r>
          </a:p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101</a:t>
            </a:r>
          </a:p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110</a:t>
            </a:r>
          </a:p>
        </p:txBody>
      </p:sp>
      <p:sp>
        <p:nvSpPr>
          <p:cNvPr id="37899" name="Rectangle 53"/>
          <p:cNvSpPr>
            <a:spLocks noChangeArrowheads="1"/>
          </p:cNvSpPr>
          <p:nvPr/>
        </p:nvSpPr>
        <p:spPr bwMode="auto">
          <a:xfrm rot="16200000">
            <a:off x="4916488" y="3038475"/>
            <a:ext cx="561975" cy="12096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120</a:t>
            </a:r>
          </a:p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130</a:t>
            </a:r>
          </a:p>
        </p:txBody>
      </p:sp>
      <p:sp>
        <p:nvSpPr>
          <p:cNvPr id="37900" name="Rectangle 54"/>
          <p:cNvSpPr>
            <a:spLocks noChangeArrowheads="1"/>
          </p:cNvSpPr>
          <p:nvPr/>
        </p:nvSpPr>
        <p:spPr bwMode="auto">
          <a:xfrm rot="16200000">
            <a:off x="6305550" y="3127375"/>
            <a:ext cx="566738" cy="10366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150</a:t>
            </a:r>
          </a:p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156</a:t>
            </a:r>
          </a:p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179</a:t>
            </a:r>
          </a:p>
        </p:txBody>
      </p:sp>
      <p:sp>
        <p:nvSpPr>
          <p:cNvPr id="37901" name="Rectangle 55"/>
          <p:cNvSpPr>
            <a:spLocks noChangeArrowheads="1"/>
          </p:cNvSpPr>
          <p:nvPr/>
        </p:nvSpPr>
        <p:spPr bwMode="auto">
          <a:xfrm rot="16200000">
            <a:off x="7616031" y="3051969"/>
            <a:ext cx="560388" cy="11811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180</a:t>
            </a:r>
          </a:p>
          <a:p>
            <a:pPr algn="ctr" eaLnBrk="1" hangingPunct="1">
              <a:defRPr/>
            </a:pPr>
            <a:r>
              <a:rPr lang="en-US" altLang="zh-CN" sz="2000" smtClean="0">
                <a:latin typeface="Tahoma" pitchFamily="34" charset="0"/>
              </a:rPr>
              <a:t>200</a:t>
            </a:r>
          </a:p>
        </p:txBody>
      </p:sp>
      <p:sp>
        <p:nvSpPr>
          <p:cNvPr id="44046" name="Line 56"/>
          <p:cNvSpPr>
            <a:spLocks noChangeShapeType="1"/>
          </p:cNvSpPr>
          <p:nvPr/>
        </p:nvSpPr>
        <p:spPr bwMode="auto">
          <a:xfrm flipH="1">
            <a:off x="1042988" y="2732088"/>
            <a:ext cx="965200" cy="630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7" name="Line 57"/>
          <p:cNvSpPr>
            <a:spLocks noChangeShapeType="1"/>
          </p:cNvSpPr>
          <p:nvPr/>
        </p:nvSpPr>
        <p:spPr bwMode="auto">
          <a:xfrm flipH="1">
            <a:off x="2463800" y="2728913"/>
            <a:ext cx="242888" cy="633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8" name="Line 58"/>
          <p:cNvSpPr>
            <a:spLocks noChangeShapeType="1"/>
          </p:cNvSpPr>
          <p:nvPr/>
        </p:nvSpPr>
        <p:spPr bwMode="auto">
          <a:xfrm flipH="1">
            <a:off x="4043363" y="2700338"/>
            <a:ext cx="2166937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9" name="Line 59"/>
          <p:cNvSpPr>
            <a:spLocks noChangeShapeType="1"/>
          </p:cNvSpPr>
          <p:nvPr/>
        </p:nvSpPr>
        <p:spPr bwMode="auto">
          <a:xfrm flipH="1">
            <a:off x="5365750" y="2711450"/>
            <a:ext cx="1293813" cy="650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0" name="Line 60"/>
          <p:cNvSpPr>
            <a:spLocks noChangeShapeType="1"/>
          </p:cNvSpPr>
          <p:nvPr/>
        </p:nvSpPr>
        <p:spPr bwMode="auto">
          <a:xfrm flipH="1">
            <a:off x="6659563" y="2711450"/>
            <a:ext cx="333375" cy="650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1" name="Line 61"/>
          <p:cNvSpPr>
            <a:spLocks noChangeShapeType="1"/>
          </p:cNvSpPr>
          <p:nvPr/>
        </p:nvSpPr>
        <p:spPr bwMode="auto">
          <a:xfrm>
            <a:off x="7396163" y="2711450"/>
            <a:ext cx="274637" cy="650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2" name="Line 62"/>
          <p:cNvSpPr>
            <a:spLocks noChangeShapeType="1"/>
          </p:cNvSpPr>
          <p:nvPr/>
        </p:nvSpPr>
        <p:spPr bwMode="auto">
          <a:xfrm>
            <a:off x="600075" y="39497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3" name="Line 63"/>
          <p:cNvSpPr>
            <a:spLocks noChangeShapeType="1"/>
          </p:cNvSpPr>
          <p:nvPr/>
        </p:nvSpPr>
        <p:spPr bwMode="auto">
          <a:xfrm>
            <a:off x="1012825" y="39497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4" name="Line 64"/>
          <p:cNvSpPr>
            <a:spLocks noChangeShapeType="1"/>
          </p:cNvSpPr>
          <p:nvPr/>
        </p:nvSpPr>
        <p:spPr bwMode="auto">
          <a:xfrm>
            <a:off x="1373188" y="39497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5" name="Line 65"/>
          <p:cNvSpPr>
            <a:spLocks noChangeShapeType="1"/>
          </p:cNvSpPr>
          <p:nvPr/>
        </p:nvSpPr>
        <p:spPr bwMode="auto">
          <a:xfrm>
            <a:off x="2238375" y="39497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6" name="Line 66"/>
          <p:cNvSpPr>
            <a:spLocks noChangeShapeType="1"/>
          </p:cNvSpPr>
          <p:nvPr/>
        </p:nvSpPr>
        <p:spPr bwMode="auto">
          <a:xfrm>
            <a:off x="3363913" y="39497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7" name="Line 67"/>
          <p:cNvSpPr>
            <a:spLocks noChangeShapeType="1"/>
          </p:cNvSpPr>
          <p:nvPr/>
        </p:nvSpPr>
        <p:spPr bwMode="auto">
          <a:xfrm>
            <a:off x="2665413" y="3951288"/>
            <a:ext cx="0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8" name="Line 68"/>
          <p:cNvSpPr>
            <a:spLocks noChangeShapeType="1"/>
          </p:cNvSpPr>
          <p:nvPr/>
        </p:nvSpPr>
        <p:spPr bwMode="auto">
          <a:xfrm>
            <a:off x="3717925" y="39497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9" name="Line 69"/>
          <p:cNvSpPr>
            <a:spLocks noChangeShapeType="1"/>
          </p:cNvSpPr>
          <p:nvPr/>
        </p:nvSpPr>
        <p:spPr bwMode="auto">
          <a:xfrm>
            <a:off x="4043363" y="3951288"/>
            <a:ext cx="0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0" name="Line 70"/>
          <p:cNvSpPr>
            <a:spLocks noChangeShapeType="1"/>
          </p:cNvSpPr>
          <p:nvPr/>
        </p:nvSpPr>
        <p:spPr bwMode="auto">
          <a:xfrm>
            <a:off x="4981575" y="3951288"/>
            <a:ext cx="0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1" name="Line 71"/>
          <p:cNvSpPr>
            <a:spLocks noChangeShapeType="1"/>
          </p:cNvSpPr>
          <p:nvPr/>
        </p:nvSpPr>
        <p:spPr bwMode="auto">
          <a:xfrm>
            <a:off x="5365750" y="39497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2" name="Line 72"/>
          <p:cNvSpPr>
            <a:spLocks noChangeShapeType="1"/>
          </p:cNvSpPr>
          <p:nvPr/>
        </p:nvSpPr>
        <p:spPr bwMode="auto">
          <a:xfrm>
            <a:off x="6210300" y="39497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3" name="Line 73"/>
          <p:cNvSpPr>
            <a:spLocks noChangeShapeType="1"/>
          </p:cNvSpPr>
          <p:nvPr/>
        </p:nvSpPr>
        <p:spPr bwMode="auto">
          <a:xfrm>
            <a:off x="6592888" y="39497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4" name="Line 74"/>
          <p:cNvSpPr>
            <a:spLocks noChangeShapeType="1"/>
          </p:cNvSpPr>
          <p:nvPr/>
        </p:nvSpPr>
        <p:spPr bwMode="auto">
          <a:xfrm>
            <a:off x="6962775" y="39497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5" name="Line 75"/>
          <p:cNvSpPr>
            <a:spLocks noChangeShapeType="1"/>
          </p:cNvSpPr>
          <p:nvPr/>
        </p:nvSpPr>
        <p:spPr bwMode="auto">
          <a:xfrm>
            <a:off x="7707313" y="3951288"/>
            <a:ext cx="0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6" name="Line 76"/>
          <p:cNvSpPr>
            <a:spLocks noChangeShapeType="1"/>
          </p:cNvSpPr>
          <p:nvPr/>
        </p:nvSpPr>
        <p:spPr bwMode="auto">
          <a:xfrm>
            <a:off x="8047038" y="39497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7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B+</a:t>
            </a:r>
            <a:r>
              <a:rPr smtClean="0"/>
              <a:t>树例子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520"/>
          <p:cNvSpPr>
            <a:spLocks noChangeArrowheads="1"/>
          </p:cNvSpPr>
          <p:nvPr/>
        </p:nvSpPr>
        <p:spPr bwMode="auto">
          <a:xfrm>
            <a:off x="755650" y="984250"/>
            <a:ext cx="7561263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eaLnBrk="0" hangingPunct="0">
              <a:lnSpc>
                <a:spcPct val="120000"/>
              </a:lnSpc>
              <a:buSzPct val="6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algn="l" eaLnBrk="0" hangingPunct="0">
              <a:lnSpc>
                <a:spcPct val="120000"/>
              </a:lnSpc>
              <a:buSzPct val="8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lnSpc>
                <a:spcPct val="120000"/>
              </a:lnSpc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450850" indent="-450850" eaLnBrk="1" hangingPunct="1">
              <a:lnSpc>
                <a:spcPct val="150000"/>
              </a:lnSpc>
              <a:buSzTx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在叶子上有可用的空间 </a:t>
            </a:r>
            <a:endParaRPr lang="en-US" altLang="zh-CN" sz="2000" smtClean="0">
              <a:solidFill>
                <a:schemeClr val="bg1">
                  <a:lumMod val="50000"/>
                </a:schemeClr>
              </a:solidFill>
            </a:endParaRPr>
          </a:p>
          <a:p>
            <a:pPr marL="450850" indent="-450850" eaLnBrk="1" hangingPunct="1">
              <a:lnSpc>
                <a:spcPct val="150000"/>
              </a:lnSpc>
              <a:buSzTx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叶子结点溢出 </a:t>
            </a:r>
            <a:endParaRPr lang="en-US" altLang="zh-CN" sz="2000" smtClean="0">
              <a:solidFill>
                <a:schemeClr val="bg1">
                  <a:lumMod val="50000"/>
                </a:schemeClr>
              </a:solidFill>
            </a:endParaRPr>
          </a:p>
          <a:p>
            <a:pPr marL="450850" indent="-450850" eaLnBrk="1" hangingPunct="1">
              <a:lnSpc>
                <a:spcPct val="150000"/>
              </a:lnSpc>
              <a:buSzTx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非叶子结点溢出</a:t>
            </a:r>
            <a:endParaRPr lang="en-US" altLang="zh-CN" sz="2000" smtClean="0">
              <a:solidFill>
                <a:schemeClr val="bg1">
                  <a:lumMod val="50000"/>
                </a:schemeClr>
              </a:solidFill>
            </a:endParaRPr>
          </a:p>
          <a:p>
            <a:pPr marL="450850" indent="-450850" eaLnBrk="1" hangingPunct="1">
              <a:lnSpc>
                <a:spcPct val="150000"/>
              </a:lnSpc>
              <a:buSzTx/>
              <a:defRPr/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</a:rPr>
              <a:t>新的根</a:t>
            </a:r>
            <a:endParaRPr lang="en-US" altLang="zh-CN" sz="20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059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插入</a:t>
            </a:r>
            <a:r>
              <a:rPr lang="en-US" altLang="zh-CN" smtClean="0"/>
              <a:t>B+</a:t>
            </a:r>
            <a:r>
              <a:rPr smtClean="0"/>
              <a:t>树的几种情况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60"/>
          <p:cNvSpPr txBox="1">
            <a:spLocks noChangeArrowheads="1"/>
          </p:cNvSpPr>
          <p:nvPr/>
        </p:nvSpPr>
        <p:spPr bwMode="auto">
          <a:xfrm>
            <a:off x="6994525" y="1673225"/>
            <a:ext cx="9112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</a:t>
            </a:r>
            <a:endParaRPr lang="en-US" altLang="zh-CN" sz="24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3" name="Rectangle 261"/>
          <p:cNvSpPr>
            <a:spLocks noChangeArrowheads="1"/>
          </p:cNvSpPr>
          <p:nvPr/>
        </p:nvSpPr>
        <p:spPr bwMode="auto">
          <a:xfrm rot="-5400000">
            <a:off x="1644650" y="2989263"/>
            <a:ext cx="825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3</a:t>
            </a:r>
          </a:p>
          <a:p>
            <a:pPr algn="ctr" eaLnBrk="1" hangingPunct="1">
              <a:defRPr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5</a:t>
            </a:r>
          </a:p>
          <a:p>
            <a:pPr algn="ctr" eaLnBrk="1" hangingPunct="1">
              <a:defRPr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11</a:t>
            </a:r>
          </a:p>
        </p:txBody>
      </p:sp>
      <p:sp>
        <p:nvSpPr>
          <p:cNvPr id="40964" name="Rectangle 262"/>
          <p:cNvSpPr>
            <a:spLocks noChangeArrowheads="1"/>
          </p:cNvSpPr>
          <p:nvPr/>
        </p:nvSpPr>
        <p:spPr bwMode="auto">
          <a:xfrm rot="-5400000">
            <a:off x="3625850" y="2989263"/>
            <a:ext cx="825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30</a:t>
            </a:r>
          </a:p>
          <a:p>
            <a:pPr algn="ctr" eaLnBrk="1" hangingPunct="1">
              <a:defRPr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31</a:t>
            </a:r>
          </a:p>
          <a:p>
            <a:pPr algn="ctr" eaLnBrk="1" hangingPunct="1">
              <a:defRPr/>
            </a:pPr>
            <a:endParaRPr lang="zh-CN" altLang="en-US" sz="2400" b="1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085" name="Line 263"/>
          <p:cNvSpPr>
            <a:spLocks noChangeShapeType="1"/>
          </p:cNvSpPr>
          <p:nvPr/>
        </p:nvSpPr>
        <p:spPr bwMode="auto">
          <a:xfrm>
            <a:off x="2743200" y="3465513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6" name="Line 264"/>
          <p:cNvSpPr>
            <a:spLocks noChangeShapeType="1"/>
          </p:cNvSpPr>
          <p:nvPr/>
        </p:nvSpPr>
        <p:spPr bwMode="auto">
          <a:xfrm>
            <a:off x="1676400" y="40370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7" name="Line 265"/>
          <p:cNvSpPr>
            <a:spLocks noChangeShapeType="1"/>
          </p:cNvSpPr>
          <p:nvPr/>
        </p:nvSpPr>
        <p:spPr bwMode="auto">
          <a:xfrm>
            <a:off x="2057400" y="40370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8" name="Line 266"/>
          <p:cNvSpPr>
            <a:spLocks noChangeShapeType="1"/>
          </p:cNvSpPr>
          <p:nvPr/>
        </p:nvSpPr>
        <p:spPr bwMode="auto">
          <a:xfrm>
            <a:off x="2438400" y="40370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9" name="Line 267"/>
          <p:cNvSpPr>
            <a:spLocks noChangeShapeType="1"/>
          </p:cNvSpPr>
          <p:nvPr/>
        </p:nvSpPr>
        <p:spPr bwMode="auto">
          <a:xfrm>
            <a:off x="4025900" y="40370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0" name="Line 268"/>
          <p:cNvSpPr>
            <a:spLocks noChangeShapeType="1"/>
          </p:cNvSpPr>
          <p:nvPr/>
        </p:nvSpPr>
        <p:spPr bwMode="auto">
          <a:xfrm>
            <a:off x="3683000" y="40370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1" name="Line 269"/>
          <p:cNvSpPr>
            <a:spLocks noChangeShapeType="1"/>
          </p:cNvSpPr>
          <p:nvPr/>
        </p:nvSpPr>
        <p:spPr bwMode="auto">
          <a:xfrm>
            <a:off x="4724400" y="3465513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2" name="Rectangle 270"/>
          <p:cNvSpPr>
            <a:spLocks noChangeArrowheads="1"/>
          </p:cNvSpPr>
          <p:nvPr/>
        </p:nvSpPr>
        <p:spPr bwMode="auto">
          <a:xfrm rot="16200000">
            <a:off x="2683669" y="1861344"/>
            <a:ext cx="728662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30</a:t>
            </a:r>
          </a:p>
        </p:txBody>
      </p:sp>
      <p:sp>
        <p:nvSpPr>
          <p:cNvPr id="40973" name="Rectangle 271"/>
          <p:cNvSpPr>
            <a:spLocks noChangeArrowheads="1"/>
          </p:cNvSpPr>
          <p:nvPr/>
        </p:nvSpPr>
        <p:spPr bwMode="auto">
          <a:xfrm rot="16200000">
            <a:off x="3946525" y="750888"/>
            <a:ext cx="79375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100</a:t>
            </a:r>
          </a:p>
        </p:txBody>
      </p:sp>
      <p:sp>
        <p:nvSpPr>
          <p:cNvPr id="46094" name="Line 272"/>
          <p:cNvSpPr>
            <a:spLocks noChangeShapeType="1"/>
          </p:cNvSpPr>
          <p:nvPr/>
        </p:nvSpPr>
        <p:spPr bwMode="auto">
          <a:xfrm flipH="1">
            <a:off x="3132138" y="1624013"/>
            <a:ext cx="830262" cy="633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5" name="Line 273"/>
          <p:cNvSpPr>
            <a:spLocks noChangeShapeType="1"/>
          </p:cNvSpPr>
          <p:nvPr/>
        </p:nvSpPr>
        <p:spPr bwMode="auto">
          <a:xfrm>
            <a:off x="4768850" y="1624013"/>
            <a:ext cx="685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6" name="Line 274"/>
          <p:cNvSpPr>
            <a:spLocks noChangeShapeType="1"/>
          </p:cNvSpPr>
          <p:nvPr/>
        </p:nvSpPr>
        <p:spPr bwMode="auto">
          <a:xfrm flipH="1">
            <a:off x="2195513" y="2640013"/>
            <a:ext cx="395287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7" name="Line 275"/>
          <p:cNvSpPr>
            <a:spLocks noChangeShapeType="1"/>
          </p:cNvSpPr>
          <p:nvPr/>
        </p:nvSpPr>
        <p:spPr bwMode="auto">
          <a:xfrm>
            <a:off x="3429000" y="2638425"/>
            <a:ext cx="6381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588" name="Group 276"/>
          <p:cNvGrpSpPr>
            <a:grpSpLocks/>
          </p:cNvGrpSpPr>
          <p:nvPr/>
        </p:nvGrpSpPr>
        <p:grpSpPr bwMode="auto">
          <a:xfrm>
            <a:off x="4229100" y="3490913"/>
            <a:ext cx="461963" cy="917575"/>
            <a:chOff x="2448" y="2804"/>
            <a:chExt cx="291" cy="693"/>
          </a:xfrm>
        </p:grpSpPr>
        <p:sp>
          <p:nvSpPr>
            <p:cNvPr id="46100" name="Text Box 277"/>
            <p:cNvSpPr txBox="1">
              <a:spLocks noChangeArrowheads="1"/>
            </p:cNvSpPr>
            <p:nvPr/>
          </p:nvSpPr>
          <p:spPr bwMode="auto">
            <a:xfrm rot="-5400000">
              <a:off x="2381" y="2871"/>
              <a:ext cx="42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101" name="Line 278"/>
            <p:cNvSpPr>
              <a:spLocks noChangeShapeType="1"/>
            </p:cNvSpPr>
            <p:nvPr/>
          </p:nvSpPr>
          <p:spPr bwMode="auto">
            <a:xfrm>
              <a:off x="2592" y="3217"/>
              <a:ext cx="0" cy="2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099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(1) Insert key = 32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(2) Insert key = 7</a:t>
            </a:r>
            <a:endParaRPr smtClean="0"/>
          </a:p>
        </p:txBody>
      </p:sp>
      <p:sp>
        <p:nvSpPr>
          <p:cNvPr id="47107" name="Text Box 10"/>
          <p:cNvSpPr txBox="1">
            <a:spLocks noChangeArrowheads="1"/>
          </p:cNvSpPr>
          <p:nvPr/>
        </p:nvSpPr>
        <p:spPr bwMode="auto">
          <a:xfrm>
            <a:off x="2408238" y="1371600"/>
            <a:ext cx="8413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>
                <a:latin typeface="Tahoma" panose="020B0604030504040204" pitchFamily="34" charset="0"/>
              </a:rPr>
              <a:t>n=3</a:t>
            </a:r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41988" name="Rectangle 11"/>
          <p:cNvSpPr>
            <a:spLocks noChangeArrowheads="1"/>
          </p:cNvSpPr>
          <p:nvPr/>
        </p:nvSpPr>
        <p:spPr bwMode="auto">
          <a:xfrm rot="16200000">
            <a:off x="3841750" y="3460750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5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11</a:t>
            </a:r>
          </a:p>
        </p:txBody>
      </p:sp>
      <p:sp>
        <p:nvSpPr>
          <p:cNvPr id="41989" name="Rectangle 12"/>
          <p:cNvSpPr>
            <a:spLocks noChangeArrowheads="1"/>
          </p:cNvSpPr>
          <p:nvPr/>
        </p:nvSpPr>
        <p:spPr bwMode="auto">
          <a:xfrm rot="16200000">
            <a:off x="5822950" y="3460750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31</a:t>
            </a:r>
          </a:p>
        </p:txBody>
      </p:sp>
      <p:sp>
        <p:nvSpPr>
          <p:cNvPr id="47110" name="Line 13"/>
          <p:cNvSpPr>
            <a:spLocks noChangeShapeType="1"/>
          </p:cNvSpPr>
          <p:nvPr/>
        </p:nvSpPr>
        <p:spPr bwMode="auto">
          <a:xfrm>
            <a:off x="4902200" y="3970338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1" name="Line 14"/>
          <p:cNvSpPr>
            <a:spLocks noChangeShapeType="1"/>
          </p:cNvSpPr>
          <p:nvPr/>
        </p:nvSpPr>
        <p:spPr bwMode="auto">
          <a:xfrm>
            <a:off x="3810000" y="4445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2" name="Line 15"/>
          <p:cNvSpPr>
            <a:spLocks noChangeShapeType="1"/>
          </p:cNvSpPr>
          <p:nvPr/>
        </p:nvSpPr>
        <p:spPr bwMode="auto">
          <a:xfrm>
            <a:off x="4191000" y="4445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3" name="Line 16"/>
          <p:cNvSpPr>
            <a:spLocks noChangeShapeType="1"/>
          </p:cNvSpPr>
          <p:nvPr/>
        </p:nvSpPr>
        <p:spPr bwMode="auto">
          <a:xfrm>
            <a:off x="4572000" y="4445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4" name="Line 17"/>
          <p:cNvSpPr>
            <a:spLocks noChangeShapeType="1"/>
          </p:cNvSpPr>
          <p:nvPr/>
        </p:nvSpPr>
        <p:spPr bwMode="auto">
          <a:xfrm>
            <a:off x="6400800" y="4445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5" name="Line 18"/>
          <p:cNvSpPr>
            <a:spLocks noChangeShapeType="1"/>
          </p:cNvSpPr>
          <p:nvPr/>
        </p:nvSpPr>
        <p:spPr bwMode="auto">
          <a:xfrm>
            <a:off x="6019800" y="4445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6" name="Line 19"/>
          <p:cNvSpPr>
            <a:spLocks noChangeShapeType="1"/>
          </p:cNvSpPr>
          <p:nvPr/>
        </p:nvSpPr>
        <p:spPr bwMode="auto">
          <a:xfrm>
            <a:off x="6934200" y="3968750"/>
            <a:ext cx="450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7" name="Rectangle 20"/>
          <p:cNvSpPr>
            <a:spLocks noChangeArrowheads="1"/>
          </p:cNvSpPr>
          <p:nvPr/>
        </p:nvSpPr>
        <p:spPr bwMode="auto">
          <a:xfrm rot="-5400000">
            <a:off x="4864100" y="2222500"/>
            <a:ext cx="635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 smtClean="0">
              <a:latin typeface="Tahoma" pitchFamily="34" charset="0"/>
            </a:endParaRP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30</a:t>
            </a:r>
          </a:p>
        </p:txBody>
      </p:sp>
      <p:sp>
        <p:nvSpPr>
          <p:cNvPr id="41998" name="Rectangle 21"/>
          <p:cNvSpPr>
            <a:spLocks noChangeArrowheads="1"/>
          </p:cNvSpPr>
          <p:nvPr/>
        </p:nvSpPr>
        <p:spPr bwMode="auto">
          <a:xfrm rot="-5400000">
            <a:off x="6127750" y="1111250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100</a:t>
            </a:r>
          </a:p>
        </p:txBody>
      </p:sp>
      <p:sp>
        <p:nvSpPr>
          <p:cNvPr id="47119" name="Line 22"/>
          <p:cNvSpPr>
            <a:spLocks noChangeShapeType="1"/>
          </p:cNvSpPr>
          <p:nvPr/>
        </p:nvSpPr>
        <p:spPr bwMode="auto">
          <a:xfrm flipH="1">
            <a:off x="5292725" y="2009775"/>
            <a:ext cx="803275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0" name="Line 23"/>
          <p:cNvSpPr>
            <a:spLocks noChangeShapeType="1"/>
          </p:cNvSpPr>
          <p:nvPr/>
        </p:nvSpPr>
        <p:spPr bwMode="auto">
          <a:xfrm>
            <a:off x="6896100" y="2009775"/>
            <a:ext cx="685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1" name="Line 24"/>
          <p:cNvSpPr>
            <a:spLocks noChangeShapeType="1"/>
          </p:cNvSpPr>
          <p:nvPr/>
        </p:nvSpPr>
        <p:spPr bwMode="auto">
          <a:xfrm flipH="1">
            <a:off x="4422775" y="2984500"/>
            <a:ext cx="758825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2" name="Line 25"/>
          <p:cNvSpPr>
            <a:spLocks noChangeShapeType="1"/>
          </p:cNvSpPr>
          <p:nvPr/>
        </p:nvSpPr>
        <p:spPr bwMode="auto">
          <a:xfrm>
            <a:off x="5562600" y="2984500"/>
            <a:ext cx="738188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66" name="Group 26"/>
          <p:cNvGrpSpPr>
            <a:grpSpLocks/>
          </p:cNvGrpSpPr>
          <p:nvPr/>
        </p:nvGrpSpPr>
        <p:grpSpPr bwMode="auto">
          <a:xfrm>
            <a:off x="1371600" y="3843338"/>
            <a:ext cx="3051175" cy="950912"/>
            <a:chOff x="504" y="2730"/>
            <a:chExt cx="1922" cy="718"/>
          </a:xfrm>
        </p:grpSpPr>
        <p:sp>
          <p:nvSpPr>
            <p:cNvPr id="42007" name="Rectangle 27"/>
            <p:cNvSpPr>
              <a:spLocks noChangeArrowheads="1"/>
            </p:cNvSpPr>
            <p:nvPr/>
          </p:nvSpPr>
          <p:spPr bwMode="auto">
            <a:xfrm rot="16200000">
              <a:off x="724" y="2532"/>
              <a:ext cx="520" cy="96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400" smtClean="0">
                  <a:solidFill>
                    <a:srgbClr val="FF0000"/>
                  </a:solidFill>
                  <a:latin typeface="Tahoma" pitchFamily="34" charset="0"/>
                </a:rPr>
                <a:t>3</a:t>
              </a:r>
            </a:p>
            <a:p>
              <a:pPr algn="ctr" eaLnBrk="1" hangingPunct="1">
                <a:defRPr/>
              </a:pPr>
              <a:r>
                <a:rPr lang="en-US" altLang="zh-CN" sz="2400" smtClean="0">
                  <a:solidFill>
                    <a:srgbClr val="FF0000"/>
                  </a:solidFill>
                  <a:latin typeface="Tahoma" pitchFamily="34" charset="0"/>
                </a:rPr>
                <a:t>5</a:t>
              </a:r>
              <a:endParaRPr lang="en-US" altLang="zh-CN" sz="2400" smtClean="0">
                <a:latin typeface="Tahoma" pitchFamily="34" charset="0"/>
              </a:endParaRPr>
            </a:p>
          </p:txBody>
        </p:sp>
        <p:sp>
          <p:nvSpPr>
            <p:cNvPr id="47128" name="Line 28"/>
            <p:cNvSpPr>
              <a:spLocks noChangeShapeType="1"/>
            </p:cNvSpPr>
            <p:nvPr/>
          </p:nvSpPr>
          <p:spPr bwMode="auto">
            <a:xfrm>
              <a:off x="1384" y="2821"/>
              <a:ext cx="41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9" name="Line 29"/>
            <p:cNvSpPr>
              <a:spLocks noChangeShapeType="1"/>
            </p:cNvSpPr>
            <p:nvPr/>
          </p:nvSpPr>
          <p:spPr bwMode="auto">
            <a:xfrm>
              <a:off x="856" y="3127"/>
              <a:ext cx="0" cy="32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0" name="Line 30"/>
            <p:cNvSpPr>
              <a:spLocks noChangeShapeType="1"/>
            </p:cNvSpPr>
            <p:nvPr/>
          </p:nvSpPr>
          <p:spPr bwMode="auto">
            <a:xfrm>
              <a:off x="1104" y="3127"/>
              <a:ext cx="0" cy="32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1" name="Text Box 31"/>
            <p:cNvSpPr txBox="1">
              <a:spLocks noChangeArrowheads="1"/>
            </p:cNvSpPr>
            <p:nvPr/>
          </p:nvSpPr>
          <p:spPr bwMode="auto">
            <a:xfrm rot="-5400000">
              <a:off x="2147" y="2718"/>
              <a:ext cx="26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</a:rPr>
                <a:t>7</a:t>
              </a:r>
              <a:endParaRPr lang="en-US" altLang="zh-CN" sz="3600">
                <a:latin typeface="Tahoma" panose="020B0604030504040204" pitchFamily="34" charset="0"/>
              </a:endParaRPr>
            </a:p>
          </p:txBody>
        </p:sp>
        <p:sp>
          <p:nvSpPr>
            <p:cNvPr id="47132" name="Freeform 32"/>
            <p:cNvSpPr>
              <a:spLocks/>
            </p:cNvSpPr>
            <p:nvPr/>
          </p:nvSpPr>
          <p:spPr bwMode="auto">
            <a:xfrm>
              <a:off x="1944" y="2880"/>
              <a:ext cx="216" cy="176"/>
            </a:xfrm>
            <a:custGeom>
              <a:avLst/>
              <a:gdLst>
                <a:gd name="T0" fmla="*/ 0 w 216"/>
                <a:gd name="T1" fmla="*/ 176 h 176"/>
                <a:gd name="T2" fmla="*/ 32 w 216"/>
                <a:gd name="T3" fmla="*/ 168 h 176"/>
                <a:gd name="T4" fmla="*/ 80 w 216"/>
                <a:gd name="T5" fmla="*/ 136 h 176"/>
                <a:gd name="T6" fmla="*/ 152 w 216"/>
                <a:gd name="T7" fmla="*/ 72 h 176"/>
                <a:gd name="T8" fmla="*/ 168 w 216"/>
                <a:gd name="T9" fmla="*/ 48 h 176"/>
                <a:gd name="T10" fmla="*/ 216 w 216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" h="176">
                  <a:moveTo>
                    <a:pt x="0" y="176"/>
                  </a:moveTo>
                  <a:cubicBezTo>
                    <a:pt x="11" y="173"/>
                    <a:pt x="22" y="173"/>
                    <a:pt x="32" y="168"/>
                  </a:cubicBezTo>
                  <a:cubicBezTo>
                    <a:pt x="49" y="159"/>
                    <a:pt x="80" y="136"/>
                    <a:pt x="80" y="136"/>
                  </a:cubicBezTo>
                  <a:cubicBezTo>
                    <a:pt x="101" y="104"/>
                    <a:pt x="118" y="89"/>
                    <a:pt x="152" y="72"/>
                  </a:cubicBezTo>
                  <a:cubicBezTo>
                    <a:pt x="157" y="64"/>
                    <a:pt x="161" y="55"/>
                    <a:pt x="168" y="48"/>
                  </a:cubicBezTo>
                  <a:cubicBezTo>
                    <a:pt x="183" y="33"/>
                    <a:pt x="216" y="26"/>
                    <a:pt x="216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3" name="Freeform 33"/>
            <p:cNvSpPr>
              <a:spLocks/>
            </p:cNvSpPr>
            <p:nvPr/>
          </p:nvSpPr>
          <p:spPr bwMode="auto">
            <a:xfrm>
              <a:off x="2144" y="2872"/>
              <a:ext cx="216" cy="176"/>
            </a:xfrm>
            <a:custGeom>
              <a:avLst/>
              <a:gdLst>
                <a:gd name="T0" fmla="*/ 0 w 216"/>
                <a:gd name="T1" fmla="*/ 176 h 176"/>
                <a:gd name="T2" fmla="*/ 32 w 216"/>
                <a:gd name="T3" fmla="*/ 168 h 176"/>
                <a:gd name="T4" fmla="*/ 80 w 216"/>
                <a:gd name="T5" fmla="*/ 136 h 176"/>
                <a:gd name="T6" fmla="*/ 152 w 216"/>
                <a:gd name="T7" fmla="*/ 72 h 176"/>
                <a:gd name="T8" fmla="*/ 168 w 216"/>
                <a:gd name="T9" fmla="*/ 48 h 176"/>
                <a:gd name="T10" fmla="*/ 216 w 216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" h="176">
                  <a:moveTo>
                    <a:pt x="0" y="176"/>
                  </a:moveTo>
                  <a:cubicBezTo>
                    <a:pt x="11" y="173"/>
                    <a:pt x="22" y="173"/>
                    <a:pt x="32" y="168"/>
                  </a:cubicBezTo>
                  <a:cubicBezTo>
                    <a:pt x="49" y="159"/>
                    <a:pt x="80" y="136"/>
                    <a:pt x="80" y="136"/>
                  </a:cubicBezTo>
                  <a:cubicBezTo>
                    <a:pt x="101" y="104"/>
                    <a:pt x="118" y="89"/>
                    <a:pt x="152" y="72"/>
                  </a:cubicBezTo>
                  <a:cubicBezTo>
                    <a:pt x="157" y="64"/>
                    <a:pt x="161" y="55"/>
                    <a:pt x="168" y="48"/>
                  </a:cubicBezTo>
                  <a:cubicBezTo>
                    <a:pt x="183" y="33"/>
                    <a:pt x="216" y="26"/>
                    <a:pt x="216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4" name="Freeform 34"/>
            <p:cNvSpPr>
              <a:spLocks/>
            </p:cNvSpPr>
            <p:nvPr/>
          </p:nvSpPr>
          <p:spPr bwMode="auto">
            <a:xfrm>
              <a:off x="1896" y="3272"/>
              <a:ext cx="216" cy="176"/>
            </a:xfrm>
            <a:custGeom>
              <a:avLst/>
              <a:gdLst>
                <a:gd name="T0" fmla="*/ 0 w 216"/>
                <a:gd name="T1" fmla="*/ 176 h 176"/>
                <a:gd name="T2" fmla="*/ 32 w 216"/>
                <a:gd name="T3" fmla="*/ 168 h 176"/>
                <a:gd name="T4" fmla="*/ 80 w 216"/>
                <a:gd name="T5" fmla="*/ 136 h 176"/>
                <a:gd name="T6" fmla="*/ 152 w 216"/>
                <a:gd name="T7" fmla="*/ 72 h 176"/>
                <a:gd name="T8" fmla="*/ 168 w 216"/>
                <a:gd name="T9" fmla="*/ 48 h 176"/>
                <a:gd name="T10" fmla="*/ 216 w 216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" h="176">
                  <a:moveTo>
                    <a:pt x="0" y="176"/>
                  </a:moveTo>
                  <a:cubicBezTo>
                    <a:pt x="11" y="173"/>
                    <a:pt x="22" y="173"/>
                    <a:pt x="32" y="168"/>
                  </a:cubicBezTo>
                  <a:cubicBezTo>
                    <a:pt x="49" y="159"/>
                    <a:pt x="80" y="136"/>
                    <a:pt x="80" y="136"/>
                  </a:cubicBezTo>
                  <a:cubicBezTo>
                    <a:pt x="101" y="104"/>
                    <a:pt x="118" y="89"/>
                    <a:pt x="152" y="72"/>
                  </a:cubicBezTo>
                  <a:cubicBezTo>
                    <a:pt x="157" y="64"/>
                    <a:pt x="161" y="55"/>
                    <a:pt x="168" y="48"/>
                  </a:cubicBezTo>
                  <a:cubicBezTo>
                    <a:pt x="183" y="33"/>
                    <a:pt x="216" y="26"/>
                    <a:pt x="216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75" name="Group 35"/>
          <p:cNvGrpSpPr>
            <a:grpSpLocks/>
          </p:cNvGrpSpPr>
          <p:nvPr/>
        </p:nvGrpSpPr>
        <p:grpSpPr bwMode="auto">
          <a:xfrm>
            <a:off x="2273300" y="2798763"/>
            <a:ext cx="2822575" cy="1074737"/>
            <a:chOff x="1072" y="1939"/>
            <a:chExt cx="1778" cy="813"/>
          </a:xfrm>
        </p:grpSpPr>
        <p:sp>
          <p:nvSpPr>
            <p:cNvPr id="47125" name="Text Box 36"/>
            <p:cNvSpPr txBox="1">
              <a:spLocks noChangeArrowheads="1"/>
            </p:cNvSpPr>
            <p:nvPr/>
          </p:nvSpPr>
          <p:spPr bwMode="auto">
            <a:xfrm rot="-5400000">
              <a:off x="2571" y="1927"/>
              <a:ext cx="26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</a:rPr>
                <a:t>7</a:t>
              </a:r>
              <a:endParaRPr lang="en-US" altLang="zh-CN" sz="3600">
                <a:latin typeface="Tahoma" panose="020B0604030504040204" pitchFamily="34" charset="0"/>
              </a:endParaRPr>
            </a:p>
          </p:txBody>
        </p:sp>
        <p:sp>
          <p:nvSpPr>
            <p:cNvPr id="47126" name="Line 37"/>
            <p:cNvSpPr>
              <a:spLocks noChangeShapeType="1"/>
            </p:cNvSpPr>
            <p:nvPr/>
          </p:nvSpPr>
          <p:spPr bwMode="auto">
            <a:xfrm flipH="1">
              <a:off x="1072" y="2080"/>
              <a:ext cx="1448" cy="6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84"/>
          <p:cNvSpPr txBox="1">
            <a:spLocks noChangeArrowheads="1"/>
          </p:cNvSpPr>
          <p:nvPr/>
        </p:nvSpPr>
        <p:spPr bwMode="auto">
          <a:xfrm>
            <a:off x="6430963" y="1192213"/>
            <a:ext cx="8413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tx2"/>
                </a:solidFill>
                <a:latin typeface="Tahoma" panose="020B0604030504040204" pitchFamily="34" charset="0"/>
              </a:rPr>
              <a:t>n=3</a:t>
            </a:r>
            <a:endParaRPr lang="en-US" altLang="zh-CN" sz="240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3011" name="Rectangle 185"/>
          <p:cNvSpPr>
            <a:spLocks noChangeArrowheads="1"/>
          </p:cNvSpPr>
          <p:nvPr/>
        </p:nvSpPr>
        <p:spPr bwMode="auto">
          <a:xfrm rot="16200000">
            <a:off x="4322763" y="987425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100</a:t>
            </a:r>
          </a:p>
          <a:p>
            <a:pPr algn="ctr" eaLnBrk="1" hangingPunct="1">
              <a:defRPr/>
            </a:pPr>
            <a:endParaRPr lang="zh-CN" altLang="en-US" sz="2400" smtClean="0">
              <a:latin typeface="Tahoma" pitchFamily="34" charset="0"/>
            </a:endParaRPr>
          </a:p>
        </p:txBody>
      </p:sp>
      <p:sp>
        <p:nvSpPr>
          <p:cNvPr id="48132" name="Line 186"/>
          <p:cNvSpPr>
            <a:spLocks noChangeShapeType="1"/>
          </p:cNvSpPr>
          <p:nvPr/>
        </p:nvSpPr>
        <p:spPr bwMode="auto">
          <a:xfrm flipH="1">
            <a:off x="2124075" y="1781175"/>
            <a:ext cx="1989138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3" name="Line 187"/>
          <p:cNvSpPr>
            <a:spLocks noChangeShapeType="1"/>
          </p:cNvSpPr>
          <p:nvPr/>
        </p:nvSpPr>
        <p:spPr bwMode="auto">
          <a:xfrm flipH="1">
            <a:off x="4287838" y="1781175"/>
            <a:ext cx="434975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4" name="Rectangle 188"/>
          <p:cNvSpPr>
            <a:spLocks noChangeArrowheads="1"/>
          </p:cNvSpPr>
          <p:nvPr/>
        </p:nvSpPr>
        <p:spPr bwMode="auto">
          <a:xfrm rot="-5400000">
            <a:off x="3403600" y="2257425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120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150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180</a:t>
            </a:r>
          </a:p>
        </p:txBody>
      </p:sp>
      <p:sp>
        <p:nvSpPr>
          <p:cNvPr id="43015" name="Rectangle 189"/>
          <p:cNvSpPr>
            <a:spLocks noChangeArrowheads="1"/>
          </p:cNvSpPr>
          <p:nvPr/>
        </p:nvSpPr>
        <p:spPr bwMode="auto">
          <a:xfrm rot="-5400000">
            <a:off x="3175000" y="3463925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150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156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179</a:t>
            </a:r>
          </a:p>
        </p:txBody>
      </p:sp>
      <p:sp>
        <p:nvSpPr>
          <p:cNvPr id="43016" name="Rectangle 190"/>
          <p:cNvSpPr>
            <a:spLocks noChangeArrowheads="1"/>
          </p:cNvSpPr>
          <p:nvPr/>
        </p:nvSpPr>
        <p:spPr bwMode="auto">
          <a:xfrm rot="-5400000">
            <a:off x="7277100" y="3452813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180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200</a:t>
            </a:r>
          </a:p>
        </p:txBody>
      </p:sp>
      <p:sp>
        <p:nvSpPr>
          <p:cNvPr id="48137" name="Line 191"/>
          <p:cNvSpPr>
            <a:spLocks noChangeShapeType="1"/>
          </p:cNvSpPr>
          <p:nvPr/>
        </p:nvSpPr>
        <p:spPr bwMode="auto">
          <a:xfrm flipH="1">
            <a:off x="2000250" y="3059113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8" name="Line 192"/>
          <p:cNvSpPr>
            <a:spLocks noChangeShapeType="1"/>
          </p:cNvSpPr>
          <p:nvPr/>
        </p:nvSpPr>
        <p:spPr bwMode="auto">
          <a:xfrm>
            <a:off x="2533650" y="400367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9" name="Line 193"/>
          <p:cNvSpPr>
            <a:spLocks noChangeShapeType="1"/>
          </p:cNvSpPr>
          <p:nvPr/>
        </p:nvSpPr>
        <p:spPr bwMode="auto">
          <a:xfrm>
            <a:off x="3933825" y="3051175"/>
            <a:ext cx="0" cy="835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0" name="Freeform 194"/>
          <p:cNvSpPr>
            <a:spLocks/>
          </p:cNvSpPr>
          <p:nvPr/>
        </p:nvSpPr>
        <p:spPr bwMode="auto">
          <a:xfrm>
            <a:off x="2370138" y="3071813"/>
            <a:ext cx="1231900" cy="741362"/>
          </a:xfrm>
          <a:custGeom>
            <a:avLst/>
            <a:gdLst>
              <a:gd name="T0" fmla="*/ 2147483646 w 537"/>
              <a:gd name="T1" fmla="*/ 0 h 424"/>
              <a:gd name="T2" fmla="*/ 2147483646 w 537"/>
              <a:gd name="T3" fmla="*/ 2147483646 h 424"/>
              <a:gd name="T4" fmla="*/ 2147483646 w 537"/>
              <a:gd name="T5" fmla="*/ 2147483646 h 424"/>
              <a:gd name="T6" fmla="*/ 0 w 537"/>
              <a:gd name="T7" fmla="*/ 2147483646 h 4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37" h="424">
                <a:moveTo>
                  <a:pt x="520" y="0"/>
                </a:moveTo>
                <a:cubicBezTo>
                  <a:pt x="528" y="100"/>
                  <a:pt x="537" y="200"/>
                  <a:pt x="520" y="256"/>
                </a:cubicBezTo>
                <a:cubicBezTo>
                  <a:pt x="503" y="312"/>
                  <a:pt x="503" y="308"/>
                  <a:pt x="416" y="336"/>
                </a:cubicBezTo>
                <a:cubicBezTo>
                  <a:pt x="329" y="364"/>
                  <a:pt x="164" y="394"/>
                  <a:pt x="0" y="4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1" name="Line 195"/>
          <p:cNvSpPr>
            <a:spLocks noChangeShapeType="1"/>
          </p:cNvSpPr>
          <p:nvPr/>
        </p:nvSpPr>
        <p:spPr bwMode="auto">
          <a:xfrm>
            <a:off x="4286250" y="3876675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2" name="Freeform 196"/>
          <p:cNvSpPr>
            <a:spLocks/>
          </p:cNvSpPr>
          <p:nvPr/>
        </p:nvSpPr>
        <p:spPr bwMode="auto">
          <a:xfrm>
            <a:off x="4216400" y="3008313"/>
            <a:ext cx="2825750" cy="846137"/>
          </a:xfrm>
          <a:custGeom>
            <a:avLst/>
            <a:gdLst>
              <a:gd name="T0" fmla="*/ 2147483646 w 1780"/>
              <a:gd name="T1" fmla="*/ 0 h 640"/>
              <a:gd name="T2" fmla="*/ 2147483646 w 1780"/>
              <a:gd name="T3" fmla="*/ 2147483646 h 640"/>
              <a:gd name="T4" fmla="*/ 2147483646 w 1780"/>
              <a:gd name="T5" fmla="*/ 2147483646 h 640"/>
              <a:gd name="T6" fmla="*/ 2147483646 w 1780"/>
              <a:gd name="T7" fmla="*/ 2147483646 h 640"/>
              <a:gd name="T8" fmla="*/ 2147483646 w 1780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80" h="640">
                <a:moveTo>
                  <a:pt x="60" y="0"/>
                </a:moveTo>
                <a:cubicBezTo>
                  <a:pt x="30" y="167"/>
                  <a:pt x="0" y="335"/>
                  <a:pt x="148" y="416"/>
                </a:cubicBezTo>
                <a:cubicBezTo>
                  <a:pt x="296" y="497"/>
                  <a:pt x="708" y="476"/>
                  <a:pt x="948" y="488"/>
                </a:cubicBezTo>
                <a:cubicBezTo>
                  <a:pt x="1188" y="500"/>
                  <a:pt x="1449" y="463"/>
                  <a:pt x="1588" y="488"/>
                </a:cubicBezTo>
                <a:cubicBezTo>
                  <a:pt x="1727" y="513"/>
                  <a:pt x="1748" y="616"/>
                  <a:pt x="1780" y="64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461" name="Group 197"/>
          <p:cNvGrpSpPr>
            <a:grpSpLocks/>
          </p:cNvGrpSpPr>
          <p:nvPr/>
        </p:nvGrpSpPr>
        <p:grpSpPr bwMode="auto">
          <a:xfrm>
            <a:off x="4852988" y="1384300"/>
            <a:ext cx="1693862" cy="1338263"/>
            <a:chOff x="1553" y="1012"/>
            <a:chExt cx="2215" cy="996"/>
          </a:xfrm>
        </p:grpSpPr>
        <p:sp>
          <p:nvSpPr>
            <p:cNvPr id="48164" name="Text Box 198"/>
            <p:cNvSpPr txBox="1">
              <a:spLocks noChangeArrowheads="1"/>
            </p:cNvSpPr>
            <p:nvPr/>
          </p:nvSpPr>
          <p:spPr bwMode="auto">
            <a:xfrm rot="-5400000">
              <a:off x="1438" y="1127"/>
              <a:ext cx="5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accent2"/>
                  </a:solidFill>
                  <a:latin typeface="Tahoma" panose="020B0604030504040204" pitchFamily="34" charset="0"/>
                </a:rPr>
                <a:t>160</a:t>
              </a:r>
              <a:endParaRPr lang="en-US" altLang="zh-CN" sz="3600">
                <a:latin typeface="Tahoma" panose="020B0604030504040204" pitchFamily="34" charset="0"/>
              </a:endParaRPr>
            </a:p>
          </p:txBody>
        </p:sp>
        <p:sp>
          <p:nvSpPr>
            <p:cNvPr id="48165" name="Line 199"/>
            <p:cNvSpPr>
              <a:spLocks noChangeShapeType="1"/>
            </p:cNvSpPr>
            <p:nvPr/>
          </p:nvSpPr>
          <p:spPr bwMode="auto">
            <a:xfrm>
              <a:off x="1952" y="1312"/>
              <a:ext cx="1816" cy="6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8144" name="Line 200"/>
          <p:cNvSpPr>
            <a:spLocks noChangeShapeType="1"/>
          </p:cNvSpPr>
          <p:nvPr/>
        </p:nvSpPr>
        <p:spPr bwMode="auto">
          <a:xfrm>
            <a:off x="3168650" y="4484688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5" name="Line 201"/>
          <p:cNvSpPr>
            <a:spLocks noChangeShapeType="1"/>
          </p:cNvSpPr>
          <p:nvPr/>
        </p:nvSpPr>
        <p:spPr bwMode="auto">
          <a:xfrm>
            <a:off x="3562350" y="4462463"/>
            <a:ext cx="0" cy="41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6" name="Line 202"/>
          <p:cNvSpPr>
            <a:spLocks noChangeShapeType="1"/>
          </p:cNvSpPr>
          <p:nvPr/>
        </p:nvSpPr>
        <p:spPr bwMode="auto">
          <a:xfrm>
            <a:off x="3917950" y="4452938"/>
            <a:ext cx="0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7" name="Line 203"/>
          <p:cNvSpPr>
            <a:spLocks noChangeShapeType="1"/>
          </p:cNvSpPr>
          <p:nvPr/>
        </p:nvSpPr>
        <p:spPr bwMode="auto">
          <a:xfrm>
            <a:off x="7448550" y="4468813"/>
            <a:ext cx="0" cy="33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8" name="Line 204"/>
          <p:cNvSpPr>
            <a:spLocks noChangeShapeType="1"/>
          </p:cNvSpPr>
          <p:nvPr/>
        </p:nvSpPr>
        <p:spPr bwMode="auto">
          <a:xfrm>
            <a:off x="7804150" y="447992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469" name="Group 205"/>
          <p:cNvGrpSpPr>
            <a:grpSpLocks/>
          </p:cNvGrpSpPr>
          <p:nvPr/>
        </p:nvGrpSpPr>
        <p:grpSpPr bwMode="auto">
          <a:xfrm>
            <a:off x="4000500" y="2722563"/>
            <a:ext cx="3524250" cy="1149350"/>
            <a:chOff x="2580" y="2024"/>
            <a:chExt cx="2220" cy="868"/>
          </a:xfrm>
        </p:grpSpPr>
        <p:sp>
          <p:nvSpPr>
            <p:cNvPr id="43039" name="Rectangle 206"/>
            <p:cNvSpPr>
              <a:spLocks noChangeArrowheads="1"/>
            </p:cNvSpPr>
            <p:nvPr/>
          </p:nvSpPr>
          <p:spPr bwMode="auto">
            <a:xfrm rot="-5400000">
              <a:off x="3784" y="1808"/>
              <a:ext cx="528" cy="96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400" smtClean="0">
                  <a:solidFill>
                    <a:srgbClr val="008000"/>
                  </a:solidFill>
                  <a:latin typeface="Tahoma" pitchFamily="34" charset="0"/>
                </a:rPr>
                <a:t>180</a:t>
              </a:r>
              <a:endParaRPr lang="en-US" altLang="zh-CN" sz="2400" smtClean="0">
                <a:latin typeface="Tahoma" pitchFamily="34" charset="0"/>
              </a:endParaRPr>
            </a:p>
          </p:txBody>
        </p:sp>
        <p:sp>
          <p:nvSpPr>
            <p:cNvPr id="48160" name="Line 207"/>
            <p:cNvSpPr>
              <a:spLocks noChangeShapeType="1"/>
            </p:cNvSpPr>
            <p:nvPr/>
          </p:nvSpPr>
          <p:spPr bwMode="auto">
            <a:xfrm flipH="1">
              <a:off x="3744" y="2264"/>
              <a:ext cx="136" cy="628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61" name="Line 208"/>
            <p:cNvSpPr>
              <a:spLocks noChangeShapeType="1"/>
            </p:cNvSpPr>
            <p:nvPr/>
          </p:nvSpPr>
          <p:spPr bwMode="auto">
            <a:xfrm>
              <a:off x="4184" y="2272"/>
              <a:ext cx="616" cy="60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62" name="Freeform 209"/>
            <p:cNvSpPr>
              <a:spLocks/>
            </p:cNvSpPr>
            <p:nvPr/>
          </p:nvSpPr>
          <p:spPr bwMode="auto">
            <a:xfrm>
              <a:off x="2960" y="2654"/>
              <a:ext cx="280" cy="106"/>
            </a:xfrm>
            <a:custGeom>
              <a:avLst/>
              <a:gdLst>
                <a:gd name="T0" fmla="*/ 0 w 280"/>
                <a:gd name="T1" fmla="*/ 106 h 106"/>
                <a:gd name="T2" fmla="*/ 64 w 280"/>
                <a:gd name="T3" fmla="*/ 90 h 106"/>
                <a:gd name="T4" fmla="*/ 72 w 280"/>
                <a:gd name="T5" fmla="*/ 66 h 106"/>
                <a:gd name="T6" fmla="*/ 216 w 280"/>
                <a:gd name="T7" fmla="*/ 18 h 106"/>
                <a:gd name="T8" fmla="*/ 280 w 280"/>
                <a:gd name="T9" fmla="*/ 2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" h="106">
                  <a:moveTo>
                    <a:pt x="0" y="106"/>
                  </a:moveTo>
                  <a:cubicBezTo>
                    <a:pt x="22" y="102"/>
                    <a:pt x="48" y="106"/>
                    <a:pt x="64" y="90"/>
                  </a:cubicBezTo>
                  <a:cubicBezTo>
                    <a:pt x="70" y="84"/>
                    <a:pt x="66" y="72"/>
                    <a:pt x="72" y="66"/>
                  </a:cubicBezTo>
                  <a:cubicBezTo>
                    <a:pt x="106" y="32"/>
                    <a:pt x="172" y="24"/>
                    <a:pt x="216" y="18"/>
                  </a:cubicBezTo>
                  <a:cubicBezTo>
                    <a:pt x="269" y="0"/>
                    <a:pt x="247" y="2"/>
                    <a:pt x="280" y="2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63" name="Freeform 210"/>
            <p:cNvSpPr>
              <a:spLocks/>
            </p:cNvSpPr>
            <p:nvPr/>
          </p:nvSpPr>
          <p:spPr bwMode="auto">
            <a:xfrm>
              <a:off x="2580" y="2104"/>
              <a:ext cx="181" cy="312"/>
            </a:xfrm>
            <a:custGeom>
              <a:avLst/>
              <a:gdLst>
                <a:gd name="T0" fmla="*/ 4 w 181"/>
                <a:gd name="T1" fmla="*/ 312 h 312"/>
                <a:gd name="T2" fmla="*/ 36 w 181"/>
                <a:gd name="T3" fmla="*/ 272 h 312"/>
                <a:gd name="T4" fmla="*/ 76 w 181"/>
                <a:gd name="T5" fmla="*/ 200 h 312"/>
                <a:gd name="T6" fmla="*/ 108 w 181"/>
                <a:gd name="T7" fmla="*/ 80 h 312"/>
                <a:gd name="T8" fmla="*/ 164 w 181"/>
                <a:gd name="T9" fmla="*/ 32 h 312"/>
                <a:gd name="T10" fmla="*/ 180 w 181"/>
                <a:gd name="T11" fmla="*/ 0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1" h="312">
                  <a:moveTo>
                    <a:pt x="4" y="312"/>
                  </a:moveTo>
                  <a:cubicBezTo>
                    <a:pt x="20" y="265"/>
                    <a:pt x="0" y="308"/>
                    <a:pt x="36" y="272"/>
                  </a:cubicBezTo>
                  <a:cubicBezTo>
                    <a:pt x="52" y="256"/>
                    <a:pt x="66" y="220"/>
                    <a:pt x="76" y="200"/>
                  </a:cubicBezTo>
                  <a:cubicBezTo>
                    <a:pt x="94" y="164"/>
                    <a:pt x="87" y="114"/>
                    <a:pt x="108" y="80"/>
                  </a:cubicBezTo>
                  <a:cubicBezTo>
                    <a:pt x="122" y="58"/>
                    <a:pt x="143" y="46"/>
                    <a:pt x="164" y="32"/>
                  </a:cubicBezTo>
                  <a:cubicBezTo>
                    <a:pt x="181" y="6"/>
                    <a:pt x="180" y="18"/>
                    <a:pt x="180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475" name="Group 211"/>
          <p:cNvGrpSpPr>
            <a:grpSpLocks/>
          </p:cNvGrpSpPr>
          <p:nvPr/>
        </p:nvGrpSpPr>
        <p:grpSpPr bwMode="auto">
          <a:xfrm>
            <a:off x="3768725" y="3865563"/>
            <a:ext cx="3095625" cy="973137"/>
            <a:chOff x="2434" y="2888"/>
            <a:chExt cx="1950" cy="736"/>
          </a:xfrm>
        </p:grpSpPr>
        <p:grpSp>
          <p:nvGrpSpPr>
            <p:cNvPr id="48152" name="Group 212"/>
            <p:cNvGrpSpPr>
              <a:grpSpLocks/>
            </p:cNvGrpSpPr>
            <p:nvPr/>
          </p:nvGrpSpPr>
          <p:grpSpPr bwMode="auto">
            <a:xfrm>
              <a:off x="2760" y="2888"/>
              <a:ext cx="1624" cy="736"/>
              <a:chOff x="2760" y="2888"/>
              <a:chExt cx="1624" cy="736"/>
            </a:xfrm>
          </p:grpSpPr>
          <p:sp>
            <p:nvSpPr>
              <p:cNvPr id="43034" name="Rectangle 213"/>
              <p:cNvSpPr>
                <a:spLocks noChangeArrowheads="1"/>
              </p:cNvSpPr>
              <p:nvPr/>
            </p:nvSpPr>
            <p:spPr bwMode="auto">
              <a:xfrm rot="-5400000">
                <a:off x="3328" y="2680"/>
                <a:ext cx="527" cy="96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400" smtClean="0">
                    <a:solidFill>
                      <a:srgbClr val="FF0000"/>
                    </a:solidFill>
                    <a:latin typeface="Tahoma" pitchFamily="34" charset="0"/>
                  </a:rPr>
                  <a:t>160</a:t>
                </a:r>
              </a:p>
              <a:p>
                <a:pPr algn="ctr" eaLnBrk="1" hangingPunct="1">
                  <a:defRPr/>
                </a:pPr>
                <a:r>
                  <a:rPr lang="en-US" altLang="zh-CN" sz="2400" smtClean="0">
                    <a:solidFill>
                      <a:srgbClr val="FF0000"/>
                    </a:solidFill>
                    <a:latin typeface="Tahoma" pitchFamily="34" charset="0"/>
                  </a:rPr>
                  <a:t>179</a:t>
                </a:r>
                <a:endParaRPr lang="en-US" altLang="zh-CN" sz="2400" smtClean="0">
                  <a:latin typeface="Tahoma" pitchFamily="34" charset="0"/>
                </a:endParaRPr>
              </a:p>
            </p:txBody>
          </p:sp>
          <p:sp>
            <p:nvSpPr>
              <p:cNvPr id="48155" name="Line 214"/>
              <p:cNvSpPr>
                <a:spLocks noChangeShapeType="1"/>
              </p:cNvSpPr>
              <p:nvPr/>
            </p:nvSpPr>
            <p:spPr bwMode="auto">
              <a:xfrm>
                <a:off x="2760" y="2896"/>
                <a:ext cx="352" cy="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56" name="Line 215"/>
              <p:cNvSpPr>
                <a:spLocks noChangeShapeType="1"/>
              </p:cNvSpPr>
              <p:nvPr/>
            </p:nvSpPr>
            <p:spPr bwMode="auto">
              <a:xfrm flipV="1">
                <a:off x="4072" y="2888"/>
                <a:ext cx="312" cy="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57" name="Line 216"/>
              <p:cNvSpPr>
                <a:spLocks noChangeShapeType="1"/>
              </p:cNvSpPr>
              <p:nvPr/>
            </p:nvSpPr>
            <p:spPr bwMode="auto">
              <a:xfrm>
                <a:off x="3496" y="3328"/>
                <a:ext cx="0" cy="2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58" name="Line 217"/>
              <p:cNvSpPr>
                <a:spLocks noChangeShapeType="1"/>
              </p:cNvSpPr>
              <p:nvPr/>
            </p:nvSpPr>
            <p:spPr bwMode="auto">
              <a:xfrm>
                <a:off x="3704" y="3343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8153" name="Freeform 218"/>
            <p:cNvSpPr>
              <a:spLocks/>
            </p:cNvSpPr>
            <p:nvPr/>
          </p:nvSpPr>
          <p:spPr bwMode="auto">
            <a:xfrm>
              <a:off x="2434" y="2999"/>
              <a:ext cx="167" cy="334"/>
            </a:xfrm>
            <a:custGeom>
              <a:avLst/>
              <a:gdLst>
                <a:gd name="T0" fmla="*/ 0 w 167"/>
                <a:gd name="T1" fmla="*/ 334 h 334"/>
                <a:gd name="T2" fmla="*/ 35 w 167"/>
                <a:gd name="T3" fmla="*/ 272 h 334"/>
                <a:gd name="T4" fmla="*/ 55 w 167"/>
                <a:gd name="T5" fmla="*/ 231 h 334"/>
                <a:gd name="T6" fmla="*/ 83 w 167"/>
                <a:gd name="T7" fmla="*/ 169 h 334"/>
                <a:gd name="T8" fmla="*/ 124 w 167"/>
                <a:gd name="T9" fmla="*/ 80 h 334"/>
                <a:gd name="T10" fmla="*/ 144 w 167"/>
                <a:gd name="T11" fmla="*/ 32 h 334"/>
                <a:gd name="T12" fmla="*/ 165 w 167"/>
                <a:gd name="T13" fmla="*/ 4 h 3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7" h="334">
                  <a:moveTo>
                    <a:pt x="0" y="334"/>
                  </a:moveTo>
                  <a:cubicBezTo>
                    <a:pt x="17" y="283"/>
                    <a:pt x="3" y="302"/>
                    <a:pt x="35" y="272"/>
                  </a:cubicBezTo>
                  <a:cubicBezTo>
                    <a:pt x="52" y="211"/>
                    <a:pt x="27" y="293"/>
                    <a:pt x="55" y="231"/>
                  </a:cubicBezTo>
                  <a:cubicBezTo>
                    <a:pt x="90" y="154"/>
                    <a:pt x="50" y="218"/>
                    <a:pt x="83" y="169"/>
                  </a:cubicBezTo>
                  <a:cubicBezTo>
                    <a:pt x="90" y="137"/>
                    <a:pt x="105" y="107"/>
                    <a:pt x="124" y="80"/>
                  </a:cubicBezTo>
                  <a:cubicBezTo>
                    <a:pt x="129" y="65"/>
                    <a:pt x="135" y="45"/>
                    <a:pt x="144" y="32"/>
                  </a:cubicBezTo>
                  <a:cubicBezTo>
                    <a:pt x="167" y="0"/>
                    <a:pt x="165" y="23"/>
                    <a:pt x="165" y="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8151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(3) Insert key = 160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(4) New root,  insert 45</a:t>
            </a:r>
            <a:endParaRPr smtClean="0"/>
          </a:p>
        </p:txBody>
      </p:sp>
      <p:sp>
        <p:nvSpPr>
          <p:cNvPr id="49155" name="Text Box 49"/>
          <p:cNvSpPr txBox="1">
            <a:spLocks noChangeArrowheads="1"/>
          </p:cNvSpPr>
          <p:nvPr/>
        </p:nvSpPr>
        <p:spPr bwMode="auto">
          <a:xfrm>
            <a:off x="6918325" y="1444625"/>
            <a:ext cx="84137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tx2"/>
                </a:solidFill>
                <a:latin typeface="Tahoma" panose="020B0604030504040204" pitchFamily="34" charset="0"/>
              </a:rPr>
              <a:t>n=3</a:t>
            </a:r>
          </a:p>
        </p:txBody>
      </p:sp>
      <p:sp>
        <p:nvSpPr>
          <p:cNvPr id="44036" name="Rectangle 50"/>
          <p:cNvSpPr>
            <a:spLocks noChangeArrowheads="1"/>
          </p:cNvSpPr>
          <p:nvPr/>
        </p:nvSpPr>
        <p:spPr bwMode="auto">
          <a:xfrm rot="-5400000">
            <a:off x="3230563" y="2055813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30</a:t>
            </a:r>
          </a:p>
        </p:txBody>
      </p:sp>
      <p:sp>
        <p:nvSpPr>
          <p:cNvPr id="44037" name="Rectangle 51"/>
          <p:cNvSpPr>
            <a:spLocks noChangeArrowheads="1"/>
          </p:cNvSpPr>
          <p:nvPr/>
        </p:nvSpPr>
        <p:spPr bwMode="auto">
          <a:xfrm rot="-5400000">
            <a:off x="868363" y="3298825"/>
            <a:ext cx="698500" cy="1219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</a:t>
            </a:r>
          </a:p>
        </p:txBody>
      </p:sp>
      <p:sp>
        <p:nvSpPr>
          <p:cNvPr id="44038" name="Rectangle 52"/>
          <p:cNvSpPr>
            <a:spLocks noChangeArrowheads="1"/>
          </p:cNvSpPr>
          <p:nvPr/>
        </p:nvSpPr>
        <p:spPr bwMode="auto">
          <a:xfrm rot="-5400000">
            <a:off x="2392363" y="3298825"/>
            <a:ext cx="698500" cy="1219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12</a:t>
            </a:r>
          </a:p>
        </p:txBody>
      </p:sp>
      <p:sp>
        <p:nvSpPr>
          <p:cNvPr id="44039" name="Rectangle 53"/>
          <p:cNvSpPr>
            <a:spLocks noChangeArrowheads="1"/>
          </p:cNvSpPr>
          <p:nvPr/>
        </p:nvSpPr>
        <p:spPr bwMode="auto">
          <a:xfrm rot="-5400000">
            <a:off x="4068763" y="3298825"/>
            <a:ext cx="698500" cy="1219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25</a:t>
            </a:r>
          </a:p>
        </p:txBody>
      </p:sp>
      <p:sp>
        <p:nvSpPr>
          <p:cNvPr id="44040" name="Rectangle 54"/>
          <p:cNvSpPr>
            <a:spLocks noChangeArrowheads="1"/>
          </p:cNvSpPr>
          <p:nvPr/>
        </p:nvSpPr>
        <p:spPr bwMode="auto">
          <a:xfrm rot="-5400000">
            <a:off x="5745163" y="3298825"/>
            <a:ext cx="698500" cy="1219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32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40</a:t>
            </a:r>
          </a:p>
        </p:txBody>
      </p:sp>
      <p:sp>
        <p:nvSpPr>
          <p:cNvPr id="49161" name="Line 55"/>
          <p:cNvSpPr>
            <a:spLocks noChangeShapeType="1"/>
          </p:cNvSpPr>
          <p:nvPr/>
        </p:nvSpPr>
        <p:spPr bwMode="auto">
          <a:xfrm flipH="1">
            <a:off x="1471613" y="2901950"/>
            <a:ext cx="1516062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2" name="Line 56"/>
          <p:cNvSpPr>
            <a:spLocks noChangeShapeType="1"/>
          </p:cNvSpPr>
          <p:nvPr/>
        </p:nvSpPr>
        <p:spPr bwMode="auto">
          <a:xfrm>
            <a:off x="4189413" y="2901950"/>
            <a:ext cx="1384300" cy="614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3" name="Line 57"/>
          <p:cNvSpPr>
            <a:spLocks noChangeShapeType="1"/>
          </p:cNvSpPr>
          <p:nvPr/>
        </p:nvSpPr>
        <p:spPr bwMode="auto">
          <a:xfrm>
            <a:off x="912813" y="41306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4" name="Line 58"/>
          <p:cNvSpPr>
            <a:spLocks noChangeShapeType="1"/>
          </p:cNvSpPr>
          <p:nvPr/>
        </p:nvSpPr>
        <p:spPr bwMode="auto">
          <a:xfrm>
            <a:off x="1217613" y="41306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5" name="Line 59"/>
          <p:cNvSpPr>
            <a:spLocks noChangeShapeType="1"/>
          </p:cNvSpPr>
          <p:nvPr/>
        </p:nvSpPr>
        <p:spPr bwMode="auto">
          <a:xfrm>
            <a:off x="1598613" y="41306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6" name="Line 60"/>
          <p:cNvSpPr>
            <a:spLocks noChangeShapeType="1"/>
          </p:cNvSpPr>
          <p:nvPr/>
        </p:nvSpPr>
        <p:spPr bwMode="auto">
          <a:xfrm>
            <a:off x="2513013" y="41306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7" name="Line 61"/>
          <p:cNvSpPr>
            <a:spLocks noChangeShapeType="1"/>
          </p:cNvSpPr>
          <p:nvPr/>
        </p:nvSpPr>
        <p:spPr bwMode="auto">
          <a:xfrm>
            <a:off x="2894013" y="41306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8" name="Line 62"/>
          <p:cNvSpPr>
            <a:spLocks noChangeShapeType="1"/>
          </p:cNvSpPr>
          <p:nvPr/>
        </p:nvSpPr>
        <p:spPr bwMode="auto">
          <a:xfrm>
            <a:off x="4189413" y="41306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9" name="Line 63"/>
          <p:cNvSpPr>
            <a:spLocks noChangeShapeType="1"/>
          </p:cNvSpPr>
          <p:nvPr/>
        </p:nvSpPr>
        <p:spPr bwMode="auto">
          <a:xfrm>
            <a:off x="4570413" y="41306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0" name="Line 64"/>
          <p:cNvSpPr>
            <a:spLocks noChangeShapeType="1"/>
          </p:cNvSpPr>
          <p:nvPr/>
        </p:nvSpPr>
        <p:spPr bwMode="auto">
          <a:xfrm>
            <a:off x="5713413" y="41306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1" name="Line 65"/>
          <p:cNvSpPr>
            <a:spLocks noChangeShapeType="1"/>
          </p:cNvSpPr>
          <p:nvPr/>
        </p:nvSpPr>
        <p:spPr bwMode="auto">
          <a:xfrm>
            <a:off x="6094413" y="41306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2" name="Line 66"/>
          <p:cNvSpPr>
            <a:spLocks noChangeShapeType="1"/>
          </p:cNvSpPr>
          <p:nvPr/>
        </p:nvSpPr>
        <p:spPr bwMode="auto">
          <a:xfrm>
            <a:off x="6475413" y="41306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3" name="Freeform 67"/>
          <p:cNvSpPr>
            <a:spLocks/>
          </p:cNvSpPr>
          <p:nvPr/>
        </p:nvSpPr>
        <p:spPr bwMode="auto">
          <a:xfrm>
            <a:off x="3236913" y="2901950"/>
            <a:ext cx="169862" cy="646113"/>
          </a:xfrm>
          <a:custGeom>
            <a:avLst/>
            <a:gdLst>
              <a:gd name="T0" fmla="*/ 2147483646 w 123"/>
              <a:gd name="T1" fmla="*/ 0 h 376"/>
              <a:gd name="T2" fmla="*/ 2147483646 w 123"/>
              <a:gd name="T3" fmla="*/ 2147483646 h 376"/>
              <a:gd name="T4" fmla="*/ 0 w 123"/>
              <a:gd name="T5" fmla="*/ 2147483646 h 37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3" h="376">
                <a:moveTo>
                  <a:pt x="112" y="0"/>
                </a:moveTo>
                <a:cubicBezTo>
                  <a:pt x="117" y="104"/>
                  <a:pt x="123" y="209"/>
                  <a:pt x="104" y="272"/>
                </a:cubicBezTo>
                <a:cubicBezTo>
                  <a:pt x="85" y="335"/>
                  <a:pt x="42" y="355"/>
                  <a:pt x="0" y="37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4" name="Freeform 68"/>
          <p:cNvSpPr>
            <a:spLocks/>
          </p:cNvSpPr>
          <p:nvPr/>
        </p:nvSpPr>
        <p:spPr bwMode="auto">
          <a:xfrm>
            <a:off x="3756025" y="2881313"/>
            <a:ext cx="268288" cy="666750"/>
          </a:xfrm>
          <a:custGeom>
            <a:avLst/>
            <a:gdLst>
              <a:gd name="T0" fmla="*/ 2147483646 w 161"/>
              <a:gd name="T1" fmla="*/ 0 h 360"/>
              <a:gd name="T2" fmla="*/ 2147483646 w 161"/>
              <a:gd name="T3" fmla="*/ 2147483646 h 360"/>
              <a:gd name="T4" fmla="*/ 2147483646 w 161"/>
              <a:gd name="T5" fmla="*/ 2147483646 h 360"/>
              <a:gd name="T6" fmla="*/ 2147483646 w 161"/>
              <a:gd name="T7" fmla="*/ 2147483646 h 3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1" h="360">
                <a:moveTo>
                  <a:pt x="9" y="0"/>
                </a:moveTo>
                <a:cubicBezTo>
                  <a:pt x="4" y="40"/>
                  <a:pt x="0" y="81"/>
                  <a:pt x="9" y="128"/>
                </a:cubicBezTo>
                <a:cubicBezTo>
                  <a:pt x="18" y="175"/>
                  <a:pt x="40" y="241"/>
                  <a:pt x="65" y="280"/>
                </a:cubicBezTo>
                <a:cubicBezTo>
                  <a:pt x="90" y="319"/>
                  <a:pt x="146" y="349"/>
                  <a:pt x="161" y="36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5" name="Line 69"/>
          <p:cNvSpPr>
            <a:spLocks noChangeShapeType="1"/>
          </p:cNvSpPr>
          <p:nvPr/>
        </p:nvSpPr>
        <p:spPr bwMode="auto">
          <a:xfrm>
            <a:off x="1700213" y="3632200"/>
            <a:ext cx="419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6" name="Line 70"/>
          <p:cNvSpPr>
            <a:spLocks noChangeShapeType="1"/>
          </p:cNvSpPr>
          <p:nvPr/>
        </p:nvSpPr>
        <p:spPr bwMode="auto">
          <a:xfrm>
            <a:off x="3249613" y="3632200"/>
            <a:ext cx="54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7" name="Line 71"/>
          <p:cNvSpPr>
            <a:spLocks noChangeShapeType="1"/>
          </p:cNvSpPr>
          <p:nvPr/>
        </p:nvSpPr>
        <p:spPr bwMode="auto">
          <a:xfrm>
            <a:off x="4913313" y="3632200"/>
            <a:ext cx="54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6632" name="Group 72"/>
          <p:cNvGrpSpPr>
            <a:grpSpLocks/>
          </p:cNvGrpSpPr>
          <p:nvPr/>
        </p:nvGrpSpPr>
        <p:grpSpPr bwMode="auto">
          <a:xfrm>
            <a:off x="6323013" y="3568700"/>
            <a:ext cx="2182812" cy="920750"/>
            <a:chOff x="3904" y="2776"/>
            <a:chExt cx="1375" cy="696"/>
          </a:xfrm>
        </p:grpSpPr>
        <p:sp>
          <p:nvSpPr>
            <p:cNvPr id="44070" name="Rectangle 73"/>
            <p:cNvSpPr>
              <a:spLocks noChangeArrowheads="1"/>
            </p:cNvSpPr>
            <p:nvPr/>
          </p:nvSpPr>
          <p:spPr bwMode="auto">
            <a:xfrm rot="-5400000">
              <a:off x="4631" y="2656"/>
              <a:ext cx="528" cy="7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400" smtClean="0">
                  <a:solidFill>
                    <a:srgbClr val="FF0000"/>
                  </a:solidFill>
                  <a:latin typeface="Tahoma" pitchFamily="34" charset="0"/>
                </a:rPr>
                <a:t>40</a:t>
              </a:r>
            </a:p>
            <a:p>
              <a:pPr algn="ctr" eaLnBrk="1" hangingPunct="1">
                <a:defRPr/>
              </a:pPr>
              <a:r>
                <a:rPr lang="en-US" altLang="zh-CN" sz="2400" smtClean="0">
                  <a:solidFill>
                    <a:srgbClr val="FF0000"/>
                  </a:solidFill>
                  <a:latin typeface="Tahoma" pitchFamily="34" charset="0"/>
                </a:rPr>
                <a:t>45</a:t>
              </a:r>
              <a:endParaRPr lang="en-US" altLang="zh-CN" sz="2400" smtClean="0">
                <a:latin typeface="Tahoma" pitchFamily="34" charset="0"/>
              </a:endParaRPr>
            </a:p>
          </p:txBody>
        </p:sp>
        <p:sp>
          <p:nvSpPr>
            <p:cNvPr id="49191" name="Line 74"/>
            <p:cNvSpPr>
              <a:spLocks noChangeShapeType="1"/>
            </p:cNvSpPr>
            <p:nvPr/>
          </p:nvSpPr>
          <p:spPr bwMode="auto">
            <a:xfrm>
              <a:off x="4064" y="2832"/>
              <a:ext cx="4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2" name="Line 75"/>
            <p:cNvSpPr>
              <a:spLocks noChangeShapeType="1"/>
            </p:cNvSpPr>
            <p:nvPr/>
          </p:nvSpPr>
          <p:spPr bwMode="auto">
            <a:xfrm>
              <a:off x="4808" y="3208"/>
              <a:ext cx="0" cy="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3" name="Line 76"/>
            <p:cNvSpPr>
              <a:spLocks noChangeShapeType="1"/>
            </p:cNvSpPr>
            <p:nvPr/>
          </p:nvSpPr>
          <p:spPr bwMode="auto">
            <a:xfrm>
              <a:off x="5048" y="3208"/>
              <a:ext cx="0" cy="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4" name="Freeform 77"/>
            <p:cNvSpPr>
              <a:spLocks/>
            </p:cNvSpPr>
            <p:nvPr/>
          </p:nvSpPr>
          <p:spPr bwMode="auto">
            <a:xfrm>
              <a:off x="3904" y="2888"/>
              <a:ext cx="184" cy="304"/>
            </a:xfrm>
            <a:custGeom>
              <a:avLst/>
              <a:gdLst>
                <a:gd name="T0" fmla="*/ 0 w 184"/>
                <a:gd name="T1" fmla="*/ 304 h 304"/>
                <a:gd name="T2" fmla="*/ 64 w 184"/>
                <a:gd name="T3" fmla="*/ 224 h 304"/>
                <a:gd name="T4" fmla="*/ 88 w 184"/>
                <a:gd name="T5" fmla="*/ 208 h 304"/>
                <a:gd name="T6" fmla="*/ 112 w 184"/>
                <a:gd name="T7" fmla="*/ 200 h 304"/>
                <a:gd name="T8" fmla="*/ 120 w 184"/>
                <a:gd name="T9" fmla="*/ 168 h 304"/>
                <a:gd name="T10" fmla="*/ 152 w 184"/>
                <a:gd name="T11" fmla="*/ 56 h 304"/>
                <a:gd name="T12" fmla="*/ 184 w 184"/>
                <a:gd name="T13" fmla="*/ 0 h 3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4" h="304">
                  <a:moveTo>
                    <a:pt x="0" y="304"/>
                  </a:moveTo>
                  <a:cubicBezTo>
                    <a:pt x="33" y="254"/>
                    <a:pt x="5" y="239"/>
                    <a:pt x="64" y="224"/>
                  </a:cubicBezTo>
                  <a:cubicBezTo>
                    <a:pt x="72" y="219"/>
                    <a:pt x="79" y="212"/>
                    <a:pt x="88" y="208"/>
                  </a:cubicBezTo>
                  <a:cubicBezTo>
                    <a:pt x="96" y="204"/>
                    <a:pt x="107" y="207"/>
                    <a:pt x="112" y="200"/>
                  </a:cubicBezTo>
                  <a:cubicBezTo>
                    <a:pt x="119" y="191"/>
                    <a:pt x="117" y="179"/>
                    <a:pt x="120" y="168"/>
                  </a:cubicBezTo>
                  <a:cubicBezTo>
                    <a:pt x="131" y="130"/>
                    <a:pt x="140" y="93"/>
                    <a:pt x="152" y="56"/>
                  </a:cubicBezTo>
                  <a:cubicBezTo>
                    <a:pt x="158" y="38"/>
                    <a:pt x="184" y="7"/>
                    <a:pt x="184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5" name="Freeform 78"/>
            <p:cNvSpPr>
              <a:spLocks/>
            </p:cNvSpPr>
            <p:nvPr/>
          </p:nvSpPr>
          <p:spPr bwMode="auto">
            <a:xfrm>
              <a:off x="3912" y="3368"/>
              <a:ext cx="160" cy="104"/>
            </a:xfrm>
            <a:custGeom>
              <a:avLst/>
              <a:gdLst>
                <a:gd name="T0" fmla="*/ 0 w 160"/>
                <a:gd name="T1" fmla="*/ 104 h 104"/>
                <a:gd name="T2" fmla="*/ 120 w 160"/>
                <a:gd name="T3" fmla="*/ 32 h 104"/>
                <a:gd name="T4" fmla="*/ 160 w 160"/>
                <a:gd name="T5" fmla="*/ 0 h 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" h="104">
                  <a:moveTo>
                    <a:pt x="0" y="104"/>
                  </a:moveTo>
                  <a:cubicBezTo>
                    <a:pt x="38" y="76"/>
                    <a:pt x="75" y="47"/>
                    <a:pt x="120" y="32"/>
                  </a:cubicBezTo>
                  <a:cubicBezTo>
                    <a:pt x="148" y="4"/>
                    <a:pt x="134" y="13"/>
                    <a:pt x="16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6639" name="Group 79"/>
          <p:cNvGrpSpPr>
            <a:grpSpLocks/>
          </p:cNvGrpSpPr>
          <p:nvPr/>
        </p:nvGrpSpPr>
        <p:grpSpPr bwMode="auto">
          <a:xfrm>
            <a:off x="3833813" y="2468563"/>
            <a:ext cx="3860800" cy="1079500"/>
            <a:chOff x="2344" y="1944"/>
            <a:chExt cx="2432" cy="816"/>
          </a:xfrm>
        </p:grpSpPr>
        <p:sp>
          <p:nvSpPr>
            <p:cNvPr id="44065" name="Rectangle 80"/>
            <p:cNvSpPr>
              <a:spLocks noChangeArrowheads="1"/>
            </p:cNvSpPr>
            <p:nvPr/>
          </p:nvSpPr>
          <p:spPr bwMode="auto">
            <a:xfrm rot="-5400000">
              <a:off x="3592" y="1824"/>
              <a:ext cx="528" cy="7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400" smtClean="0">
                  <a:solidFill>
                    <a:srgbClr val="008000"/>
                  </a:solidFill>
                  <a:latin typeface="Tahoma" pitchFamily="34" charset="0"/>
                </a:rPr>
                <a:t>40</a:t>
              </a:r>
              <a:endParaRPr lang="en-US" altLang="zh-CN" sz="2400" smtClean="0">
                <a:latin typeface="Tahoma" pitchFamily="34" charset="0"/>
              </a:endParaRPr>
            </a:p>
          </p:txBody>
        </p:sp>
        <p:sp>
          <p:nvSpPr>
            <p:cNvPr id="49186" name="Line 81"/>
            <p:cNvSpPr>
              <a:spLocks noChangeShapeType="1"/>
            </p:cNvSpPr>
            <p:nvPr/>
          </p:nvSpPr>
          <p:spPr bwMode="auto">
            <a:xfrm flipH="1">
              <a:off x="3648" y="2204"/>
              <a:ext cx="80" cy="54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7" name="Line 82"/>
            <p:cNvSpPr>
              <a:spLocks noChangeShapeType="1"/>
            </p:cNvSpPr>
            <p:nvPr/>
          </p:nvSpPr>
          <p:spPr bwMode="auto">
            <a:xfrm>
              <a:off x="3976" y="2200"/>
              <a:ext cx="800" cy="56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8" name="Freeform 83"/>
            <p:cNvSpPr>
              <a:spLocks/>
            </p:cNvSpPr>
            <p:nvPr/>
          </p:nvSpPr>
          <p:spPr bwMode="auto">
            <a:xfrm>
              <a:off x="2344" y="2096"/>
              <a:ext cx="208" cy="256"/>
            </a:xfrm>
            <a:custGeom>
              <a:avLst/>
              <a:gdLst>
                <a:gd name="T0" fmla="*/ 0 w 208"/>
                <a:gd name="T1" fmla="*/ 256 h 256"/>
                <a:gd name="T2" fmla="*/ 56 w 208"/>
                <a:gd name="T3" fmla="*/ 152 h 256"/>
                <a:gd name="T4" fmla="*/ 104 w 208"/>
                <a:gd name="T5" fmla="*/ 120 h 256"/>
                <a:gd name="T6" fmla="*/ 128 w 208"/>
                <a:gd name="T7" fmla="*/ 104 h 256"/>
                <a:gd name="T8" fmla="*/ 208 w 208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" h="256">
                  <a:moveTo>
                    <a:pt x="0" y="256"/>
                  </a:moveTo>
                  <a:cubicBezTo>
                    <a:pt x="17" y="205"/>
                    <a:pt x="9" y="185"/>
                    <a:pt x="56" y="152"/>
                  </a:cubicBezTo>
                  <a:cubicBezTo>
                    <a:pt x="72" y="141"/>
                    <a:pt x="88" y="131"/>
                    <a:pt x="104" y="120"/>
                  </a:cubicBezTo>
                  <a:cubicBezTo>
                    <a:pt x="112" y="115"/>
                    <a:pt x="128" y="104"/>
                    <a:pt x="128" y="104"/>
                  </a:cubicBezTo>
                  <a:cubicBezTo>
                    <a:pt x="152" y="68"/>
                    <a:pt x="169" y="20"/>
                    <a:pt x="208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9" name="Freeform 84"/>
            <p:cNvSpPr>
              <a:spLocks/>
            </p:cNvSpPr>
            <p:nvPr/>
          </p:nvSpPr>
          <p:spPr bwMode="auto">
            <a:xfrm>
              <a:off x="2896" y="2480"/>
              <a:ext cx="240" cy="88"/>
            </a:xfrm>
            <a:custGeom>
              <a:avLst/>
              <a:gdLst>
                <a:gd name="T0" fmla="*/ 0 w 240"/>
                <a:gd name="T1" fmla="*/ 88 h 88"/>
                <a:gd name="T2" fmla="*/ 120 w 240"/>
                <a:gd name="T3" fmla="*/ 40 h 88"/>
                <a:gd name="T4" fmla="*/ 240 w 240"/>
                <a:gd name="T5" fmla="*/ 0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" h="88">
                  <a:moveTo>
                    <a:pt x="0" y="88"/>
                  </a:moveTo>
                  <a:cubicBezTo>
                    <a:pt x="47" y="76"/>
                    <a:pt x="74" y="63"/>
                    <a:pt x="120" y="40"/>
                  </a:cubicBezTo>
                  <a:cubicBezTo>
                    <a:pt x="150" y="25"/>
                    <a:pt x="222" y="37"/>
                    <a:pt x="240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6645" name="Group 85"/>
          <p:cNvGrpSpPr>
            <a:grpSpLocks/>
          </p:cNvGrpSpPr>
          <p:nvPr/>
        </p:nvGrpSpPr>
        <p:grpSpPr bwMode="auto">
          <a:xfrm>
            <a:off x="2347913" y="1198563"/>
            <a:ext cx="3683000" cy="1270000"/>
            <a:chOff x="1392" y="968"/>
            <a:chExt cx="2320" cy="960"/>
          </a:xfrm>
        </p:grpSpPr>
        <p:sp>
          <p:nvSpPr>
            <p:cNvPr id="44061" name="Rectangle 86"/>
            <p:cNvSpPr>
              <a:spLocks noChangeArrowheads="1"/>
            </p:cNvSpPr>
            <p:nvPr/>
          </p:nvSpPr>
          <p:spPr bwMode="auto">
            <a:xfrm rot="-5400000">
              <a:off x="2472" y="848"/>
              <a:ext cx="528" cy="7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400" smtClean="0">
                  <a:solidFill>
                    <a:schemeClr val="accent2"/>
                  </a:solidFill>
                  <a:latin typeface="Tahoma" pitchFamily="34" charset="0"/>
                </a:rPr>
                <a:t>30</a:t>
              </a:r>
              <a:endParaRPr lang="en-US" altLang="zh-CN" sz="2400" smtClean="0">
                <a:latin typeface="Tahoma" pitchFamily="34" charset="0"/>
              </a:endParaRPr>
            </a:p>
          </p:txBody>
        </p:sp>
        <p:sp>
          <p:nvSpPr>
            <p:cNvPr id="49182" name="Line 87"/>
            <p:cNvSpPr>
              <a:spLocks noChangeShapeType="1"/>
            </p:cNvSpPr>
            <p:nvPr/>
          </p:nvSpPr>
          <p:spPr bwMode="auto">
            <a:xfrm flipH="1">
              <a:off x="2249" y="1232"/>
              <a:ext cx="343" cy="68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3" name="Line 88"/>
            <p:cNvSpPr>
              <a:spLocks noChangeShapeType="1"/>
            </p:cNvSpPr>
            <p:nvPr/>
          </p:nvSpPr>
          <p:spPr bwMode="auto">
            <a:xfrm>
              <a:off x="2872" y="1224"/>
              <a:ext cx="840" cy="70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4" name="Text Box 89"/>
            <p:cNvSpPr txBox="1">
              <a:spLocks noChangeArrowheads="1"/>
            </p:cNvSpPr>
            <p:nvPr/>
          </p:nvSpPr>
          <p:spPr bwMode="auto">
            <a:xfrm>
              <a:off x="1392" y="1041"/>
              <a:ext cx="944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accent2"/>
                  </a:solidFill>
                  <a:latin typeface="Tahoma" panose="020B0604030504040204" pitchFamily="34" charset="0"/>
                </a:rPr>
                <a:t>New Root</a:t>
              </a:r>
              <a:endParaRPr lang="en-US" altLang="zh-CN" sz="360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5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删除</a:t>
            </a:r>
            <a:r>
              <a:rPr lang="en-US" altLang="zh-CN" smtClean="0"/>
              <a:t>B+</a:t>
            </a:r>
            <a:r>
              <a:rPr smtClean="0"/>
              <a:t>树</a:t>
            </a:r>
          </a:p>
        </p:txBody>
      </p:sp>
      <p:sp>
        <p:nvSpPr>
          <p:cNvPr id="48131" name="Rectangle 54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4213" y="841375"/>
            <a:ext cx="8135937" cy="16557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450850" indent="-450850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smtClean="0"/>
              <a:t>直接</a:t>
            </a:r>
            <a:r>
              <a:rPr lang="zh-CN" altLang="en-US" sz="2000"/>
              <a:t>删除</a:t>
            </a:r>
            <a:r>
              <a:rPr lang="en-US" altLang="zh-CN" sz="2000"/>
              <a:t>Simple case</a:t>
            </a:r>
          </a:p>
          <a:p>
            <a:pPr marL="450850" indent="-450850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smtClean="0"/>
              <a:t>Coalesce </a:t>
            </a:r>
            <a:r>
              <a:rPr lang="en-US" altLang="zh-CN" sz="2000"/>
              <a:t>with neighbor (sibling)</a:t>
            </a:r>
          </a:p>
          <a:p>
            <a:pPr marL="450850" indent="-450850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smtClean="0"/>
              <a:t>Re-distribute </a:t>
            </a:r>
            <a:r>
              <a:rPr lang="en-US" altLang="zh-CN" sz="2000"/>
              <a:t>keys</a:t>
            </a:r>
          </a:p>
          <a:p>
            <a:pPr marL="450850" indent="-450850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smtClean="0"/>
              <a:t>Cases </a:t>
            </a:r>
            <a:r>
              <a:rPr lang="en-US" altLang="zh-CN" sz="2000"/>
              <a:t>(b) or (c) at non-leaf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3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索引的分类</a:t>
            </a:r>
          </a:p>
        </p:txBody>
      </p:sp>
      <p:sp>
        <p:nvSpPr>
          <p:cNvPr id="12291" name="文本框 2"/>
          <p:cNvSpPr txBox="1">
            <a:spLocks noChangeArrowheads="1"/>
          </p:cNvSpPr>
          <p:nvPr/>
        </p:nvSpPr>
        <p:spPr bwMode="auto">
          <a:xfrm>
            <a:off x="755650" y="730250"/>
            <a:ext cx="7489825" cy="450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 defTabSz="712788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2788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2788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2788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2788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en-US" altLang="zh-CN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直接创建索引和间接创建索引</a:t>
            </a:r>
            <a:endParaRPr kumimoji="1" lang="en-US" altLang="zh-CN" sz="1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zh-CN" altLang="en-US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直接创建索引：</a:t>
            </a:r>
            <a:r>
              <a:rPr kumimoji="1"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CREATE INDEX  mycolum_index ON table ( mycolum)</a:t>
            </a: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间接创建索引：定义主键约束或者唯一性键约束，可以间接创建索引</a:t>
            </a:r>
            <a:endParaRPr kumimoji="1"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en-US" altLang="zh-CN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普通索引和唯一性索引</a:t>
            </a:r>
            <a:endParaRPr kumimoji="1" lang="en-US" altLang="zh-CN" sz="1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en-US" altLang="zh-CN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普通索引：</a:t>
            </a:r>
            <a:r>
              <a:rPr kumimoji="1"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CREATE INDEX  mycolum_index ON table ( mycolum)</a:t>
            </a: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唯一索引：保证在索引列中的全部数据是唯一的</a:t>
            </a:r>
            <a:endParaRPr kumimoji="1"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CREATE UNIQUE INDEX  mycolum_index ON table ( mycolum)</a:t>
            </a: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en-US" altLang="zh-CN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单个索引和复合索引</a:t>
            </a:r>
            <a:endParaRPr kumimoji="1" lang="en-US" altLang="zh-CN" sz="1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CREATE INDEX  mycolum_index ON table ( col1</a:t>
            </a:r>
            <a:r>
              <a:rPr kumimoji="1"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col2…)</a:t>
            </a: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en-US" altLang="zh-CN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聚集索引和非聚集索引</a:t>
            </a:r>
            <a:endParaRPr kumimoji="1" lang="en-US" altLang="zh-CN" sz="1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聚集索引</a:t>
            </a:r>
            <a:r>
              <a:rPr kumimoji="1"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表数据按照索引的顺序来存储的。</a:t>
            </a:r>
            <a:endParaRPr kumimoji="1"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AE2E2"/>
              </a:buClr>
            </a:pPr>
            <a:r>
              <a:rPr kumimoji="1"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非聚集索引</a:t>
            </a:r>
            <a:r>
              <a:rPr kumimoji="1"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表数据存储顺序与索引顺序无关。</a:t>
            </a:r>
            <a:endParaRPr kumimoji="1"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(1) Simple case, Delete 35</a:t>
            </a:r>
            <a:endParaRPr smtClean="0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 rot="-5400000">
            <a:off x="4603750" y="1590675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40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100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 rot="-5400000">
            <a:off x="3536950" y="2797175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35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 rot="-5400000">
            <a:off x="5746750" y="2797175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40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50</a:t>
            </a:r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 flipH="1">
            <a:off x="5076825" y="1622425"/>
            <a:ext cx="485775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1676400" y="32099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1676400" y="38449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362200" y="3209925"/>
            <a:ext cx="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 flipH="1">
            <a:off x="3810000" y="2425700"/>
            <a:ext cx="97790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5148263" y="2425700"/>
            <a:ext cx="947737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 flipH="1">
            <a:off x="2195513" y="2425700"/>
            <a:ext cx="2087562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5638800" y="2425700"/>
            <a:ext cx="167640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2286000" y="3336925"/>
            <a:ext cx="81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>
            <a:off x="4610100" y="3336925"/>
            <a:ext cx="723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 flipH="1">
            <a:off x="7315200" y="32099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7315200" y="3209925"/>
            <a:ext cx="0" cy="608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7315200" y="381793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9" name="Line 19"/>
          <p:cNvSpPr>
            <a:spLocks noChangeShapeType="1"/>
          </p:cNvSpPr>
          <p:nvPr/>
        </p:nvSpPr>
        <p:spPr bwMode="auto">
          <a:xfrm>
            <a:off x="6705600" y="333692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0" name="Line 20"/>
          <p:cNvSpPr>
            <a:spLocks noChangeShapeType="1"/>
          </p:cNvSpPr>
          <p:nvPr/>
        </p:nvSpPr>
        <p:spPr bwMode="auto">
          <a:xfrm>
            <a:off x="3327400" y="37607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1" name="Line 21"/>
          <p:cNvSpPr>
            <a:spLocks noChangeShapeType="1"/>
          </p:cNvSpPr>
          <p:nvPr/>
        </p:nvSpPr>
        <p:spPr bwMode="auto">
          <a:xfrm>
            <a:off x="3708400" y="37607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2" name="Line 22"/>
          <p:cNvSpPr>
            <a:spLocks noChangeShapeType="1"/>
          </p:cNvSpPr>
          <p:nvPr/>
        </p:nvSpPr>
        <p:spPr bwMode="auto">
          <a:xfrm>
            <a:off x="4078288" y="37814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3" name="Line 23"/>
          <p:cNvSpPr>
            <a:spLocks noChangeShapeType="1"/>
          </p:cNvSpPr>
          <p:nvPr/>
        </p:nvSpPr>
        <p:spPr bwMode="auto">
          <a:xfrm>
            <a:off x="5943600" y="37814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4" name="Line 24"/>
          <p:cNvSpPr>
            <a:spLocks noChangeShapeType="1"/>
          </p:cNvSpPr>
          <p:nvPr/>
        </p:nvSpPr>
        <p:spPr bwMode="auto">
          <a:xfrm>
            <a:off x="6324600" y="37814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6705600" y="1379538"/>
            <a:ext cx="103187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>
                <a:latin typeface="Tahoma" panose="020B0604030504040204" pitchFamily="34" charset="0"/>
              </a:rPr>
              <a:t>n=4</a:t>
            </a:r>
          </a:p>
        </p:txBody>
      </p:sp>
      <p:sp>
        <p:nvSpPr>
          <p:cNvPr id="51226" name="Line 33"/>
          <p:cNvSpPr>
            <a:spLocks noChangeShapeType="1"/>
          </p:cNvSpPr>
          <p:nvPr/>
        </p:nvSpPr>
        <p:spPr bwMode="auto">
          <a:xfrm>
            <a:off x="4427538" y="37814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868" name="Group 44"/>
          <p:cNvGrpSpPr>
            <a:grpSpLocks/>
          </p:cNvGrpSpPr>
          <p:nvPr/>
        </p:nvGrpSpPr>
        <p:grpSpPr bwMode="auto">
          <a:xfrm>
            <a:off x="4283075" y="3441700"/>
            <a:ext cx="422275" cy="625475"/>
            <a:chOff x="2744" y="1071"/>
            <a:chExt cx="266" cy="473"/>
          </a:xfrm>
        </p:grpSpPr>
        <p:sp>
          <p:nvSpPr>
            <p:cNvPr id="51228" name="Freeform 39"/>
            <p:cNvSpPr>
              <a:spLocks/>
            </p:cNvSpPr>
            <p:nvPr/>
          </p:nvSpPr>
          <p:spPr bwMode="auto">
            <a:xfrm>
              <a:off x="2744" y="1436"/>
              <a:ext cx="266" cy="108"/>
            </a:xfrm>
            <a:custGeom>
              <a:avLst/>
              <a:gdLst>
                <a:gd name="T0" fmla="*/ 0 w 266"/>
                <a:gd name="T1" fmla="*/ 108 h 108"/>
                <a:gd name="T2" fmla="*/ 208 w 266"/>
                <a:gd name="T3" fmla="*/ 60 h 108"/>
                <a:gd name="T4" fmla="*/ 224 w 266"/>
                <a:gd name="T5" fmla="*/ 36 h 108"/>
                <a:gd name="T6" fmla="*/ 264 w 266"/>
                <a:gd name="T7" fmla="*/ 4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6" h="108">
                  <a:moveTo>
                    <a:pt x="0" y="108"/>
                  </a:moveTo>
                  <a:cubicBezTo>
                    <a:pt x="70" y="94"/>
                    <a:pt x="140" y="83"/>
                    <a:pt x="208" y="60"/>
                  </a:cubicBezTo>
                  <a:cubicBezTo>
                    <a:pt x="213" y="52"/>
                    <a:pt x="217" y="42"/>
                    <a:pt x="224" y="36"/>
                  </a:cubicBezTo>
                  <a:cubicBezTo>
                    <a:pt x="266" y="0"/>
                    <a:pt x="264" y="29"/>
                    <a:pt x="264" y="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9" name="Freeform 41"/>
            <p:cNvSpPr>
              <a:spLocks/>
            </p:cNvSpPr>
            <p:nvPr/>
          </p:nvSpPr>
          <p:spPr bwMode="auto">
            <a:xfrm>
              <a:off x="2744" y="1071"/>
              <a:ext cx="163" cy="281"/>
            </a:xfrm>
            <a:custGeom>
              <a:avLst/>
              <a:gdLst>
                <a:gd name="T0" fmla="*/ 0 w 163"/>
                <a:gd name="T1" fmla="*/ 281 h 281"/>
                <a:gd name="T2" fmla="*/ 48 w 163"/>
                <a:gd name="T3" fmla="*/ 193 h 281"/>
                <a:gd name="T4" fmla="*/ 80 w 163"/>
                <a:gd name="T5" fmla="*/ 41 h 281"/>
                <a:gd name="T6" fmla="*/ 128 w 163"/>
                <a:gd name="T7" fmla="*/ 17 h 281"/>
                <a:gd name="T8" fmla="*/ 160 w 163"/>
                <a:gd name="T9" fmla="*/ 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" h="281">
                  <a:moveTo>
                    <a:pt x="0" y="281"/>
                  </a:moveTo>
                  <a:cubicBezTo>
                    <a:pt x="19" y="253"/>
                    <a:pt x="48" y="193"/>
                    <a:pt x="48" y="193"/>
                  </a:cubicBezTo>
                  <a:cubicBezTo>
                    <a:pt x="69" y="89"/>
                    <a:pt x="58" y="140"/>
                    <a:pt x="80" y="41"/>
                  </a:cubicBezTo>
                  <a:cubicBezTo>
                    <a:pt x="83" y="28"/>
                    <a:pt x="120" y="21"/>
                    <a:pt x="128" y="17"/>
                  </a:cubicBezTo>
                  <a:cubicBezTo>
                    <a:pt x="163" y="0"/>
                    <a:pt x="140" y="1"/>
                    <a:pt x="160" y="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7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(b) Coalesce with sibling</a:t>
            </a:r>
            <a:r>
              <a:rPr smtClean="0"/>
              <a:t>，</a:t>
            </a:r>
            <a:r>
              <a:rPr lang="en-US" altLang="zh-CN" smtClean="0"/>
              <a:t>delete 50</a:t>
            </a:r>
            <a:endParaRPr smtClean="0"/>
          </a:p>
        </p:txBody>
      </p:sp>
      <p:sp>
        <p:nvSpPr>
          <p:cNvPr id="47107" name="Rectangle 67"/>
          <p:cNvSpPr>
            <a:spLocks noChangeArrowheads="1"/>
          </p:cNvSpPr>
          <p:nvPr/>
        </p:nvSpPr>
        <p:spPr bwMode="auto">
          <a:xfrm rot="-5400000">
            <a:off x="4259263" y="1544638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40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100</a:t>
            </a:r>
          </a:p>
        </p:txBody>
      </p:sp>
      <p:sp>
        <p:nvSpPr>
          <p:cNvPr id="47108" name="Rectangle 68"/>
          <p:cNvSpPr>
            <a:spLocks noChangeArrowheads="1"/>
          </p:cNvSpPr>
          <p:nvPr/>
        </p:nvSpPr>
        <p:spPr bwMode="auto">
          <a:xfrm rot="-5400000">
            <a:off x="3192463" y="2751138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30</a:t>
            </a:r>
          </a:p>
          <a:p>
            <a:pPr algn="ctr" eaLnBrk="1" hangingPunct="1">
              <a:defRPr/>
            </a:pPr>
            <a:endParaRPr lang="zh-CN" altLang="en-US" sz="2400" smtClean="0">
              <a:latin typeface="Tahoma" pitchFamily="34" charset="0"/>
            </a:endParaRPr>
          </a:p>
        </p:txBody>
      </p:sp>
      <p:sp>
        <p:nvSpPr>
          <p:cNvPr id="47109" name="Rectangle 69"/>
          <p:cNvSpPr>
            <a:spLocks noChangeArrowheads="1"/>
          </p:cNvSpPr>
          <p:nvPr/>
        </p:nvSpPr>
        <p:spPr bwMode="auto">
          <a:xfrm rot="-5400000">
            <a:off x="5402263" y="2751138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40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50</a:t>
            </a:r>
          </a:p>
        </p:txBody>
      </p:sp>
      <p:sp>
        <p:nvSpPr>
          <p:cNvPr id="52230" name="Line 70"/>
          <p:cNvSpPr>
            <a:spLocks noChangeShapeType="1"/>
          </p:cNvSpPr>
          <p:nvPr/>
        </p:nvSpPr>
        <p:spPr bwMode="auto">
          <a:xfrm flipH="1">
            <a:off x="4570413" y="1576388"/>
            <a:ext cx="6477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1" name="Line 71"/>
          <p:cNvSpPr>
            <a:spLocks noChangeShapeType="1"/>
          </p:cNvSpPr>
          <p:nvPr/>
        </p:nvSpPr>
        <p:spPr bwMode="auto">
          <a:xfrm>
            <a:off x="1331913" y="316388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2" name="Line 72"/>
          <p:cNvSpPr>
            <a:spLocks noChangeShapeType="1"/>
          </p:cNvSpPr>
          <p:nvPr/>
        </p:nvSpPr>
        <p:spPr bwMode="auto">
          <a:xfrm>
            <a:off x="1331913" y="379888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3" name="Line 73"/>
          <p:cNvSpPr>
            <a:spLocks noChangeShapeType="1"/>
          </p:cNvSpPr>
          <p:nvPr/>
        </p:nvSpPr>
        <p:spPr bwMode="auto">
          <a:xfrm>
            <a:off x="2017713" y="3163888"/>
            <a:ext cx="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4" name="Line 74"/>
          <p:cNvSpPr>
            <a:spLocks noChangeShapeType="1"/>
          </p:cNvSpPr>
          <p:nvPr/>
        </p:nvSpPr>
        <p:spPr bwMode="auto">
          <a:xfrm flipH="1">
            <a:off x="3492500" y="2365375"/>
            <a:ext cx="927100" cy="79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5" name="Line 75"/>
          <p:cNvSpPr>
            <a:spLocks noChangeShapeType="1"/>
          </p:cNvSpPr>
          <p:nvPr/>
        </p:nvSpPr>
        <p:spPr bwMode="auto">
          <a:xfrm>
            <a:off x="4762500" y="2365375"/>
            <a:ext cx="889000" cy="79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6" name="Line 76"/>
          <p:cNvSpPr>
            <a:spLocks noChangeShapeType="1"/>
          </p:cNvSpPr>
          <p:nvPr/>
        </p:nvSpPr>
        <p:spPr bwMode="auto">
          <a:xfrm flipH="1">
            <a:off x="1835150" y="2365375"/>
            <a:ext cx="2125663" cy="79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7" name="Line 77"/>
          <p:cNvSpPr>
            <a:spLocks noChangeShapeType="1"/>
          </p:cNvSpPr>
          <p:nvPr/>
        </p:nvSpPr>
        <p:spPr bwMode="auto">
          <a:xfrm>
            <a:off x="5253038" y="2365375"/>
            <a:ext cx="2133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8" name="Line 78"/>
          <p:cNvSpPr>
            <a:spLocks noChangeShapeType="1"/>
          </p:cNvSpPr>
          <p:nvPr/>
        </p:nvSpPr>
        <p:spPr bwMode="auto">
          <a:xfrm>
            <a:off x="1941513" y="3290888"/>
            <a:ext cx="81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9" name="Line 79"/>
          <p:cNvSpPr>
            <a:spLocks noChangeShapeType="1"/>
          </p:cNvSpPr>
          <p:nvPr/>
        </p:nvSpPr>
        <p:spPr bwMode="auto">
          <a:xfrm>
            <a:off x="4227513" y="322738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0" name="Line 80"/>
          <p:cNvSpPr>
            <a:spLocks noChangeShapeType="1"/>
          </p:cNvSpPr>
          <p:nvPr/>
        </p:nvSpPr>
        <p:spPr bwMode="auto">
          <a:xfrm flipH="1">
            <a:off x="6970713" y="316388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1" name="Line 81"/>
          <p:cNvSpPr>
            <a:spLocks noChangeShapeType="1"/>
          </p:cNvSpPr>
          <p:nvPr/>
        </p:nvSpPr>
        <p:spPr bwMode="auto">
          <a:xfrm>
            <a:off x="6970713" y="3163888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2" name="Line 82"/>
          <p:cNvSpPr>
            <a:spLocks noChangeShapeType="1"/>
          </p:cNvSpPr>
          <p:nvPr/>
        </p:nvSpPr>
        <p:spPr bwMode="auto">
          <a:xfrm>
            <a:off x="6970713" y="373538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3" name="Line 83"/>
          <p:cNvSpPr>
            <a:spLocks noChangeShapeType="1"/>
          </p:cNvSpPr>
          <p:nvPr/>
        </p:nvSpPr>
        <p:spPr bwMode="auto">
          <a:xfrm>
            <a:off x="6361113" y="3227388"/>
            <a:ext cx="571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4" name="Line 84"/>
          <p:cNvSpPr>
            <a:spLocks noChangeShapeType="1"/>
          </p:cNvSpPr>
          <p:nvPr/>
        </p:nvSpPr>
        <p:spPr bwMode="auto">
          <a:xfrm>
            <a:off x="2982913" y="37353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5" name="Line 85"/>
          <p:cNvSpPr>
            <a:spLocks noChangeShapeType="1"/>
          </p:cNvSpPr>
          <p:nvPr/>
        </p:nvSpPr>
        <p:spPr bwMode="auto">
          <a:xfrm>
            <a:off x="3363913" y="37353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6" name="Line 86"/>
          <p:cNvSpPr>
            <a:spLocks noChangeShapeType="1"/>
          </p:cNvSpPr>
          <p:nvPr/>
        </p:nvSpPr>
        <p:spPr bwMode="auto">
          <a:xfrm>
            <a:off x="3719513" y="37353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7" name="Line 87"/>
          <p:cNvSpPr>
            <a:spLocks noChangeShapeType="1"/>
          </p:cNvSpPr>
          <p:nvPr/>
        </p:nvSpPr>
        <p:spPr bwMode="auto">
          <a:xfrm>
            <a:off x="5599113" y="37353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8" name="Line 88"/>
          <p:cNvSpPr>
            <a:spLocks noChangeShapeType="1"/>
          </p:cNvSpPr>
          <p:nvPr/>
        </p:nvSpPr>
        <p:spPr bwMode="auto">
          <a:xfrm>
            <a:off x="5980113" y="37353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9" name="Text Box 89"/>
          <p:cNvSpPr txBox="1">
            <a:spLocks noChangeArrowheads="1"/>
          </p:cNvSpPr>
          <p:nvPr/>
        </p:nvSpPr>
        <p:spPr bwMode="auto">
          <a:xfrm>
            <a:off x="6538913" y="1360488"/>
            <a:ext cx="103187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tx2"/>
                </a:solidFill>
                <a:latin typeface="Tahoma" panose="020B0604030504040204" pitchFamily="34" charset="0"/>
              </a:rPr>
              <a:t>n=4</a:t>
            </a:r>
          </a:p>
        </p:txBody>
      </p:sp>
      <p:grpSp>
        <p:nvGrpSpPr>
          <p:cNvPr id="68698" name="Group 90"/>
          <p:cNvGrpSpPr>
            <a:grpSpLocks/>
          </p:cNvGrpSpPr>
          <p:nvPr/>
        </p:nvGrpSpPr>
        <p:grpSpPr bwMode="auto">
          <a:xfrm>
            <a:off x="3832225" y="2136775"/>
            <a:ext cx="2871788" cy="1916113"/>
            <a:chOff x="2223" y="1687"/>
            <a:chExt cx="1809" cy="1449"/>
          </a:xfrm>
        </p:grpSpPr>
        <p:sp>
          <p:nvSpPr>
            <p:cNvPr id="52251" name="Text Box 91"/>
            <p:cNvSpPr txBox="1">
              <a:spLocks noChangeArrowheads="1"/>
            </p:cNvSpPr>
            <p:nvPr/>
          </p:nvSpPr>
          <p:spPr bwMode="auto">
            <a:xfrm rot="-5400000">
              <a:off x="2172" y="2574"/>
              <a:ext cx="3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</a:rPr>
                <a:t>40</a:t>
              </a:r>
              <a:endParaRPr lang="en-US" altLang="zh-CN" sz="3600">
                <a:latin typeface="Tahoma" panose="020B0604030504040204" pitchFamily="34" charset="0"/>
              </a:endParaRPr>
            </a:p>
          </p:txBody>
        </p:sp>
        <p:sp>
          <p:nvSpPr>
            <p:cNvPr id="52252" name="Line 92"/>
            <p:cNvSpPr>
              <a:spLocks noChangeShapeType="1"/>
            </p:cNvSpPr>
            <p:nvPr/>
          </p:nvSpPr>
          <p:spPr bwMode="auto">
            <a:xfrm>
              <a:off x="2376" y="2880"/>
              <a:ext cx="0" cy="25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3" name="Freeform 93"/>
            <p:cNvSpPr>
              <a:spLocks/>
            </p:cNvSpPr>
            <p:nvPr/>
          </p:nvSpPr>
          <p:spPr bwMode="auto">
            <a:xfrm>
              <a:off x="2984" y="2360"/>
              <a:ext cx="992" cy="760"/>
            </a:xfrm>
            <a:custGeom>
              <a:avLst/>
              <a:gdLst>
                <a:gd name="T0" fmla="*/ 0 w 992"/>
                <a:gd name="T1" fmla="*/ 760 h 760"/>
                <a:gd name="T2" fmla="*/ 184 w 992"/>
                <a:gd name="T3" fmla="*/ 664 h 760"/>
                <a:gd name="T4" fmla="*/ 232 w 992"/>
                <a:gd name="T5" fmla="*/ 504 h 760"/>
                <a:gd name="T6" fmla="*/ 280 w 992"/>
                <a:gd name="T7" fmla="*/ 488 h 760"/>
                <a:gd name="T8" fmla="*/ 392 w 992"/>
                <a:gd name="T9" fmla="*/ 440 h 760"/>
                <a:gd name="T10" fmla="*/ 480 w 992"/>
                <a:gd name="T11" fmla="*/ 408 h 760"/>
                <a:gd name="T12" fmla="*/ 664 w 992"/>
                <a:gd name="T13" fmla="*/ 304 h 760"/>
                <a:gd name="T14" fmla="*/ 808 w 992"/>
                <a:gd name="T15" fmla="*/ 184 h 760"/>
                <a:gd name="T16" fmla="*/ 888 w 992"/>
                <a:gd name="T17" fmla="*/ 88 h 760"/>
                <a:gd name="T18" fmla="*/ 952 w 992"/>
                <a:gd name="T19" fmla="*/ 48 h 760"/>
                <a:gd name="T20" fmla="*/ 976 w 992"/>
                <a:gd name="T21" fmla="*/ 24 h 760"/>
                <a:gd name="T22" fmla="*/ 992 w 992"/>
                <a:gd name="T23" fmla="*/ 0 h 7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92" h="760">
                  <a:moveTo>
                    <a:pt x="0" y="760"/>
                  </a:moveTo>
                  <a:cubicBezTo>
                    <a:pt x="49" y="711"/>
                    <a:pt x="118" y="686"/>
                    <a:pt x="184" y="664"/>
                  </a:cubicBezTo>
                  <a:cubicBezTo>
                    <a:pt x="198" y="608"/>
                    <a:pt x="178" y="542"/>
                    <a:pt x="232" y="504"/>
                  </a:cubicBezTo>
                  <a:cubicBezTo>
                    <a:pt x="246" y="494"/>
                    <a:pt x="264" y="494"/>
                    <a:pt x="280" y="488"/>
                  </a:cubicBezTo>
                  <a:cubicBezTo>
                    <a:pt x="318" y="474"/>
                    <a:pt x="353" y="453"/>
                    <a:pt x="392" y="440"/>
                  </a:cubicBezTo>
                  <a:cubicBezTo>
                    <a:pt x="421" y="430"/>
                    <a:pt x="453" y="423"/>
                    <a:pt x="480" y="408"/>
                  </a:cubicBezTo>
                  <a:cubicBezTo>
                    <a:pt x="539" y="376"/>
                    <a:pt x="600" y="325"/>
                    <a:pt x="664" y="304"/>
                  </a:cubicBezTo>
                  <a:cubicBezTo>
                    <a:pt x="699" y="252"/>
                    <a:pt x="759" y="222"/>
                    <a:pt x="808" y="184"/>
                  </a:cubicBezTo>
                  <a:cubicBezTo>
                    <a:pt x="841" y="158"/>
                    <a:pt x="852" y="109"/>
                    <a:pt x="888" y="88"/>
                  </a:cubicBezTo>
                  <a:cubicBezTo>
                    <a:pt x="894" y="85"/>
                    <a:pt x="941" y="57"/>
                    <a:pt x="952" y="48"/>
                  </a:cubicBezTo>
                  <a:cubicBezTo>
                    <a:pt x="961" y="41"/>
                    <a:pt x="969" y="33"/>
                    <a:pt x="976" y="24"/>
                  </a:cubicBezTo>
                  <a:cubicBezTo>
                    <a:pt x="982" y="17"/>
                    <a:pt x="992" y="0"/>
                    <a:pt x="992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4" name="Freeform 94"/>
            <p:cNvSpPr>
              <a:spLocks/>
            </p:cNvSpPr>
            <p:nvPr/>
          </p:nvSpPr>
          <p:spPr bwMode="auto">
            <a:xfrm>
              <a:off x="3000" y="2408"/>
              <a:ext cx="1032" cy="696"/>
            </a:xfrm>
            <a:custGeom>
              <a:avLst/>
              <a:gdLst>
                <a:gd name="T0" fmla="*/ 0 w 1032"/>
                <a:gd name="T1" fmla="*/ 0 h 696"/>
                <a:gd name="T2" fmla="*/ 32 w 1032"/>
                <a:gd name="T3" fmla="*/ 48 h 696"/>
                <a:gd name="T4" fmla="*/ 56 w 1032"/>
                <a:gd name="T5" fmla="*/ 96 h 696"/>
                <a:gd name="T6" fmla="*/ 168 w 1032"/>
                <a:gd name="T7" fmla="*/ 136 h 696"/>
                <a:gd name="T8" fmla="*/ 312 w 1032"/>
                <a:gd name="T9" fmla="*/ 208 h 696"/>
                <a:gd name="T10" fmla="*/ 512 w 1032"/>
                <a:gd name="T11" fmla="*/ 352 h 696"/>
                <a:gd name="T12" fmla="*/ 544 w 1032"/>
                <a:gd name="T13" fmla="*/ 392 h 696"/>
                <a:gd name="T14" fmla="*/ 680 w 1032"/>
                <a:gd name="T15" fmla="*/ 488 h 696"/>
                <a:gd name="T16" fmla="*/ 832 w 1032"/>
                <a:gd name="T17" fmla="*/ 600 h 696"/>
                <a:gd name="T18" fmla="*/ 1032 w 1032"/>
                <a:gd name="T19" fmla="*/ 696 h 6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2" h="696">
                  <a:moveTo>
                    <a:pt x="0" y="0"/>
                  </a:moveTo>
                  <a:cubicBezTo>
                    <a:pt x="11" y="16"/>
                    <a:pt x="23" y="31"/>
                    <a:pt x="32" y="48"/>
                  </a:cubicBezTo>
                  <a:cubicBezTo>
                    <a:pt x="40" y="64"/>
                    <a:pt x="43" y="84"/>
                    <a:pt x="56" y="96"/>
                  </a:cubicBezTo>
                  <a:cubicBezTo>
                    <a:pt x="76" y="114"/>
                    <a:pt x="144" y="127"/>
                    <a:pt x="168" y="136"/>
                  </a:cubicBezTo>
                  <a:cubicBezTo>
                    <a:pt x="220" y="155"/>
                    <a:pt x="261" y="188"/>
                    <a:pt x="312" y="208"/>
                  </a:cubicBezTo>
                  <a:cubicBezTo>
                    <a:pt x="362" y="283"/>
                    <a:pt x="445" y="296"/>
                    <a:pt x="512" y="352"/>
                  </a:cubicBezTo>
                  <a:cubicBezTo>
                    <a:pt x="525" y="363"/>
                    <a:pt x="531" y="381"/>
                    <a:pt x="544" y="392"/>
                  </a:cubicBezTo>
                  <a:cubicBezTo>
                    <a:pt x="586" y="428"/>
                    <a:pt x="637" y="453"/>
                    <a:pt x="680" y="488"/>
                  </a:cubicBezTo>
                  <a:cubicBezTo>
                    <a:pt x="738" y="535"/>
                    <a:pt x="760" y="568"/>
                    <a:pt x="832" y="600"/>
                  </a:cubicBezTo>
                  <a:cubicBezTo>
                    <a:pt x="885" y="624"/>
                    <a:pt x="999" y="630"/>
                    <a:pt x="1032" y="696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5" name="Freeform 95"/>
            <p:cNvSpPr>
              <a:spLocks/>
            </p:cNvSpPr>
            <p:nvPr/>
          </p:nvSpPr>
          <p:spPr bwMode="auto">
            <a:xfrm>
              <a:off x="2624" y="1687"/>
              <a:ext cx="163" cy="281"/>
            </a:xfrm>
            <a:custGeom>
              <a:avLst/>
              <a:gdLst>
                <a:gd name="T0" fmla="*/ 0 w 163"/>
                <a:gd name="T1" fmla="*/ 281 h 281"/>
                <a:gd name="T2" fmla="*/ 48 w 163"/>
                <a:gd name="T3" fmla="*/ 193 h 281"/>
                <a:gd name="T4" fmla="*/ 80 w 163"/>
                <a:gd name="T5" fmla="*/ 41 h 281"/>
                <a:gd name="T6" fmla="*/ 128 w 163"/>
                <a:gd name="T7" fmla="*/ 17 h 281"/>
                <a:gd name="T8" fmla="*/ 160 w 163"/>
                <a:gd name="T9" fmla="*/ 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" h="281">
                  <a:moveTo>
                    <a:pt x="0" y="281"/>
                  </a:moveTo>
                  <a:cubicBezTo>
                    <a:pt x="19" y="253"/>
                    <a:pt x="48" y="193"/>
                    <a:pt x="48" y="193"/>
                  </a:cubicBezTo>
                  <a:cubicBezTo>
                    <a:pt x="69" y="89"/>
                    <a:pt x="58" y="140"/>
                    <a:pt x="80" y="41"/>
                  </a:cubicBezTo>
                  <a:cubicBezTo>
                    <a:pt x="83" y="28"/>
                    <a:pt x="120" y="21"/>
                    <a:pt x="128" y="17"/>
                  </a:cubicBezTo>
                  <a:cubicBezTo>
                    <a:pt x="163" y="0"/>
                    <a:pt x="140" y="1"/>
                    <a:pt x="160" y="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6" name="Freeform 96"/>
            <p:cNvSpPr>
              <a:spLocks/>
            </p:cNvSpPr>
            <p:nvPr/>
          </p:nvSpPr>
          <p:spPr bwMode="auto">
            <a:xfrm>
              <a:off x="3152" y="2188"/>
              <a:ext cx="266" cy="108"/>
            </a:xfrm>
            <a:custGeom>
              <a:avLst/>
              <a:gdLst>
                <a:gd name="T0" fmla="*/ 0 w 266"/>
                <a:gd name="T1" fmla="*/ 108 h 108"/>
                <a:gd name="T2" fmla="*/ 208 w 266"/>
                <a:gd name="T3" fmla="*/ 60 h 108"/>
                <a:gd name="T4" fmla="*/ 224 w 266"/>
                <a:gd name="T5" fmla="*/ 36 h 108"/>
                <a:gd name="T6" fmla="*/ 264 w 266"/>
                <a:gd name="T7" fmla="*/ 4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6" h="108">
                  <a:moveTo>
                    <a:pt x="0" y="108"/>
                  </a:moveTo>
                  <a:cubicBezTo>
                    <a:pt x="70" y="94"/>
                    <a:pt x="140" y="83"/>
                    <a:pt x="208" y="60"/>
                  </a:cubicBezTo>
                  <a:cubicBezTo>
                    <a:pt x="213" y="52"/>
                    <a:pt x="217" y="42"/>
                    <a:pt x="224" y="36"/>
                  </a:cubicBezTo>
                  <a:cubicBezTo>
                    <a:pt x="266" y="0"/>
                    <a:pt x="264" y="29"/>
                    <a:pt x="264" y="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(c) Redistribute keys</a:t>
            </a:r>
            <a:r>
              <a:rPr smtClean="0"/>
              <a:t>，</a:t>
            </a:r>
            <a:r>
              <a:rPr lang="en-US" altLang="zh-CN" smtClean="0"/>
              <a:t>delete 50</a:t>
            </a:r>
            <a:endParaRPr smtClean="0"/>
          </a:p>
        </p:txBody>
      </p:sp>
      <p:sp>
        <p:nvSpPr>
          <p:cNvPr id="48131" name="Rectangle 62"/>
          <p:cNvSpPr>
            <a:spLocks noChangeArrowheads="1"/>
          </p:cNvSpPr>
          <p:nvPr/>
        </p:nvSpPr>
        <p:spPr bwMode="auto">
          <a:xfrm rot="-5400000">
            <a:off x="4259263" y="1806575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40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100</a:t>
            </a:r>
          </a:p>
        </p:txBody>
      </p:sp>
      <p:sp>
        <p:nvSpPr>
          <p:cNvPr id="48132" name="Rectangle 63"/>
          <p:cNvSpPr>
            <a:spLocks noChangeArrowheads="1"/>
          </p:cNvSpPr>
          <p:nvPr/>
        </p:nvSpPr>
        <p:spPr bwMode="auto">
          <a:xfrm rot="-5400000">
            <a:off x="3192463" y="3013075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35</a:t>
            </a:r>
          </a:p>
        </p:txBody>
      </p:sp>
      <p:sp>
        <p:nvSpPr>
          <p:cNvPr id="48133" name="Rectangle 64"/>
          <p:cNvSpPr>
            <a:spLocks noChangeArrowheads="1"/>
          </p:cNvSpPr>
          <p:nvPr/>
        </p:nvSpPr>
        <p:spPr bwMode="auto">
          <a:xfrm rot="-5400000">
            <a:off x="5402263" y="3013075"/>
            <a:ext cx="6985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 smtClean="0">
              <a:latin typeface="Tahoma" pitchFamily="34" charset="0"/>
            </a:endParaRP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40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50</a:t>
            </a:r>
          </a:p>
        </p:txBody>
      </p:sp>
      <p:sp>
        <p:nvSpPr>
          <p:cNvPr id="53254" name="Line 65"/>
          <p:cNvSpPr>
            <a:spLocks noChangeShapeType="1"/>
          </p:cNvSpPr>
          <p:nvPr/>
        </p:nvSpPr>
        <p:spPr bwMode="auto">
          <a:xfrm flipH="1">
            <a:off x="4852988" y="1838325"/>
            <a:ext cx="36512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5" name="Line 66"/>
          <p:cNvSpPr>
            <a:spLocks noChangeShapeType="1"/>
          </p:cNvSpPr>
          <p:nvPr/>
        </p:nvSpPr>
        <p:spPr bwMode="auto">
          <a:xfrm>
            <a:off x="1331913" y="34258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6" name="Line 67"/>
          <p:cNvSpPr>
            <a:spLocks noChangeShapeType="1"/>
          </p:cNvSpPr>
          <p:nvPr/>
        </p:nvSpPr>
        <p:spPr bwMode="auto">
          <a:xfrm>
            <a:off x="1331913" y="40608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7" name="Line 68"/>
          <p:cNvSpPr>
            <a:spLocks noChangeShapeType="1"/>
          </p:cNvSpPr>
          <p:nvPr/>
        </p:nvSpPr>
        <p:spPr bwMode="auto">
          <a:xfrm>
            <a:off x="2017713" y="3425825"/>
            <a:ext cx="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8" name="Line 69"/>
          <p:cNvSpPr>
            <a:spLocks noChangeShapeType="1"/>
          </p:cNvSpPr>
          <p:nvPr/>
        </p:nvSpPr>
        <p:spPr bwMode="auto">
          <a:xfrm flipH="1">
            <a:off x="3465513" y="2727325"/>
            <a:ext cx="9429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9" name="Line 70"/>
          <p:cNvSpPr>
            <a:spLocks noChangeShapeType="1"/>
          </p:cNvSpPr>
          <p:nvPr/>
        </p:nvSpPr>
        <p:spPr bwMode="auto">
          <a:xfrm>
            <a:off x="4787900" y="2727325"/>
            <a:ext cx="1039813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0" name="Line 71"/>
          <p:cNvSpPr>
            <a:spLocks noChangeShapeType="1"/>
          </p:cNvSpPr>
          <p:nvPr/>
        </p:nvSpPr>
        <p:spPr bwMode="auto">
          <a:xfrm flipH="1">
            <a:off x="1941513" y="2536825"/>
            <a:ext cx="2057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1" name="Line 72"/>
          <p:cNvSpPr>
            <a:spLocks noChangeShapeType="1"/>
          </p:cNvSpPr>
          <p:nvPr/>
        </p:nvSpPr>
        <p:spPr bwMode="auto">
          <a:xfrm>
            <a:off x="5294313" y="2536825"/>
            <a:ext cx="20193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2" name="Line 73"/>
          <p:cNvSpPr>
            <a:spLocks noChangeShapeType="1"/>
          </p:cNvSpPr>
          <p:nvPr/>
        </p:nvSpPr>
        <p:spPr bwMode="auto">
          <a:xfrm>
            <a:off x="1941513" y="3505200"/>
            <a:ext cx="81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3" name="Line 74"/>
          <p:cNvSpPr>
            <a:spLocks noChangeShapeType="1"/>
          </p:cNvSpPr>
          <p:nvPr/>
        </p:nvSpPr>
        <p:spPr bwMode="auto">
          <a:xfrm>
            <a:off x="4227513" y="348932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4" name="Line 75"/>
          <p:cNvSpPr>
            <a:spLocks noChangeShapeType="1"/>
          </p:cNvSpPr>
          <p:nvPr/>
        </p:nvSpPr>
        <p:spPr bwMode="auto">
          <a:xfrm flipH="1">
            <a:off x="6970713" y="34258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5" name="Line 76"/>
          <p:cNvSpPr>
            <a:spLocks noChangeShapeType="1"/>
          </p:cNvSpPr>
          <p:nvPr/>
        </p:nvSpPr>
        <p:spPr bwMode="auto">
          <a:xfrm>
            <a:off x="6970713" y="3425825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6" name="Line 77"/>
          <p:cNvSpPr>
            <a:spLocks noChangeShapeType="1"/>
          </p:cNvSpPr>
          <p:nvPr/>
        </p:nvSpPr>
        <p:spPr bwMode="auto">
          <a:xfrm>
            <a:off x="6970713" y="39973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7" name="Line 78"/>
          <p:cNvSpPr>
            <a:spLocks noChangeShapeType="1"/>
          </p:cNvSpPr>
          <p:nvPr/>
        </p:nvSpPr>
        <p:spPr bwMode="auto">
          <a:xfrm>
            <a:off x="6361113" y="348932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8" name="Line 79"/>
          <p:cNvSpPr>
            <a:spLocks noChangeShapeType="1"/>
          </p:cNvSpPr>
          <p:nvPr/>
        </p:nvSpPr>
        <p:spPr bwMode="auto">
          <a:xfrm>
            <a:off x="2982913" y="39751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9" name="Line 80"/>
          <p:cNvSpPr>
            <a:spLocks noChangeShapeType="1"/>
          </p:cNvSpPr>
          <p:nvPr/>
        </p:nvSpPr>
        <p:spPr bwMode="auto">
          <a:xfrm>
            <a:off x="3363913" y="39751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70" name="Line 81"/>
          <p:cNvSpPr>
            <a:spLocks noChangeShapeType="1"/>
          </p:cNvSpPr>
          <p:nvPr/>
        </p:nvSpPr>
        <p:spPr bwMode="auto">
          <a:xfrm>
            <a:off x="3719513" y="39973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71" name="Line 82"/>
          <p:cNvSpPr>
            <a:spLocks noChangeShapeType="1"/>
          </p:cNvSpPr>
          <p:nvPr/>
        </p:nvSpPr>
        <p:spPr bwMode="auto">
          <a:xfrm>
            <a:off x="5751513" y="39862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72" name="Line 83"/>
          <p:cNvSpPr>
            <a:spLocks noChangeShapeType="1"/>
          </p:cNvSpPr>
          <p:nvPr/>
        </p:nvSpPr>
        <p:spPr bwMode="auto">
          <a:xfrm>
            <a:off x="6157913" y="39862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73" name="Text Box 84"/>
          <p:cNvSpPr txBox="1">
            <a:spLocks noChangeArrowheads="1"/>
          </p:cNvSpPr>
          <p:nvPr/>
        </p:nvSpPr>
        <p:spPr bwMode="auto">
          <a:xfrm>
            <a:off x="7042150" y="1001713"/>
            <a:ext cx="103187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>
                <a:latin typeface="Tahoma" panose="020B0604030504040204" pitchFamily="34" charset="0"/>
              </a:rPr>
              <a:t>n=4</a:t>
            </a:r>
          </a:p>
        </p:txBody>
      </p:sp>
      <p:sp>
        <p:nvSpPr>
          <p:cNvPr id="53274" name="Line 85"/>
          <p:cNvSpPr>
            <a:spLocks noChangeShapeType="1"/>
          </p:cNvSpPr>
          <p:nvPr/>
        </p:nvSpPr>
        <p:spPr bwMode="auto">
          <a:xfrm>
            <a:off x="4087813" y="3975100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9718" name="Group 86"/>
          <p:cNvGrpSpPr>
            <a:grpSpLocks/>
          </p:cNvGrpSpPr>
          <p:nvPr/>
        </p:nvGrpSpPr>
        <p:grpSpPr bwMode="auto">
          <a:xfrm>
            <a:off x="3986213" y="1955800"/>
            <a:ext cx="2378075" cy="2400300"/>
            <a:chOff x="2320" y="1353"/>
            <a:chExt cx="1498" cy="1815"/>
          </a:xfrm>
        </p:grpSpPr>
        <p:sp>
          <p:nvSpPr>
            <p:cNvPr id="53276" name="Text Box 87"/>
            <p:cNvSpPr txBox="1">
              <a:spLocks noChangeArrowheads="1"/>
            </p:cNvSpPr>
            <p:nvPr/>
          </p:nvSpPr>
          <p:spPr bwMode="auto">
            <a:xfrm rot="-5400000">
              <a:off x="2963" y="2572"/>
              <a:ext cx="3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</a:rPr>
                <a:t>35</a:t>
              </a:r>
              <a:endParaRPr lang="en-US" altLang="zh-CN" sz="3600">
                <a:latin typeface="Tahoma" panose="020B0604030504040204" pitchFamily="34" charset="0"/>
              </a:endParaRPr>
            </a:p>
          </p:txBody>
        </p:sp>
        <p:sp>
          <p:nvSpPr>
            <p:cNvPr id="53277" name="Line 88"/>
            <p:cNvSpPr>
              <a:spLocks noChangeShapeType="1"/>
            </p:cNvSpPr>
            <p:nvPr/>
          </p:nvSpPr>
          <p:spPr bwMode="auto">
            <a:xfrm>
              <a:off x="3160" y="2872"/>
              <a:ext cx="8" cy="2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8" name="Freeform 89"/>
            <p:cNvSpPr>
              <a:spLocks/>
            </p:cNvSpPr>
            <p:nvPr/>
          </p:nvSpPr>
          <p:spPr bwMode="auto">
            <a:xfrm>
              <a:off x="2624" y="1687"/>
              <a:ext cx="163" cy="281"/>
            </a:xfrm>
            <a:custGeom>
              <a:avLst/>
              <a:gdLst>
                <a:gd name="T0" fmla="*/ 0 w 163"/>
                <a:gd name="T1" fmla="*/ 281 h 281"/>
                <a:gd name="T2" fmla="*/ 48 w 163"/>
                <a:gd name="T3" fmla="*/ 193 h 281"/>
                <a:gd name="T4" fmla="*/ 80 w 163"/>
                <a:gd name="T5" fmla="*/ 41 h 281"/>
                <a:gd name="T6" fmla="*/ 128 w 163"/>
                <a:gd name="T7" fmla="*/ 17 h 281"/>
                <a:gd name="T8" fmla="*/ 160 w 163"/>
                <a:gd name="T9" fmla="*/ 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" h="281">
                  <a:moveTo>
                    <a:pt x="0" y="281"/>
                  </a:moveTo>
                  <a:cubicBezTo>
                    <a:pt x="19" y="253"/>
                    <a:pt x="48" y="193"/>
                    <a:pt x="48" y="193"/>
                  </a:cubicBezTo>
                  <a:cubicBezTo>
                    <a:pt x="69" y="89"/>
                    <a:pt x="58" y="140"/>
                    <a:pt x="80" y="41"/>
                  </a:cubicBezTo>
                  <a:cubicBezTo>
                    <a:pt x="83" y="28"/>
                    <a:pt x="120" y="21"/>
                    <a:pt x="128" y="17"/>
                  </a:cubicBezTo>
                  <a:cubicBezTo>
                    <a:pt x="163" y="0"/>
                    <a:pt x="140" y="1"/>
                    <a:pt x="160" y="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9" name="Freeform 90"/>
            <p:cNvSpPr>
              <a:spLocks/>
            </p:cNvSpPr>
            <p:nvPr/>
          </p:nvSpPr>
          <p:spPr bwMode="auto">
            <a:xfrm>
              <a:off x="2320" y="2972"/>
              <a:ext cx="266" cy="108"/>
            </a:xfrm>
            <a:custGeom>
              <a:avLst/>
              <a:gdLst>
                <a:gd name="T0" fmla="*/ 0 w 266"/>
                <a:gd name="T1" fmla="*/ 108 h 108"/>
                <a:gd name="T2" fmla="*/ 208 w 266"/>
                <a:gd name="T3" fmla="*/ 60 h 108"/>
                <a:gd name="T4" fmla="*/ 224 w 266"/>
                <a:gd name="T5" fmla="*/ 36 h 108"/>
                <a:gd name="T6" fmla="*/ 264 w 266"/>
                <a:gd name="T7" fmla="*/ 4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6" h="108">
                  <a:moveTo>
                    <a:pt x="0" y="108"/>
                  </a:moveTo>
                  <a:cubicBezTo>
                    <a:pt x="70" y="94"/>
                    <a:pt x="140" y="83"/>
                    <a:pt x="208" y="60"/>
                  </a:cubicBezTo>
                  <a:cubicBezTo>
                    <a:pt x="213" y="52"/>
                    <a:pt x="217" y="42"/>
                    <a:pt x="224" y="36"/>
                  </a:cubicBezTo>
                  <a:cubicBezTo>
                    <a:pt x="266" y="0"/>
                    <a:pt x="264" y="29"/>
                    <a:pt x="264" y="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80" name="Text Box 91"/>
            <p:cNvSpPr txBox="1">
              <a:spLocks noChangeArrowheads="1"/>
            </p:cNvSpPr>
            <p:nvPr/>
          </p:nvSpPr>
          <p:spPr bwMode="auto">
            <a:xfrm rot="-5400000">
              <a:off x="2523" y="1404"/>
              <a:ext cx="3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</a:rPr>
                <a:t>35</a:t>
              </a:r>
              <a:endParaRPr lang="en-US" altLang="zh-CN" sz="3600">
                <a:latin typeface="Tahoma" panose="020B0604030504040204" pitchFamily="34" charset="0"/>
              </a:endParaRPr>
            </a:p>
          </p:txBody>
        </p:sp>
        <p:sp>
          <p:nvSpPr>
            <p:cNvPr id="53281" name="Freeform 92"/>
            <p:cNvSpPr>
              <a:spLocks/>
            </p:cNvSpPr>
            <p:nvPr/>
          </p:nvSpPr>
          <p:spPr bwMode="auto">
            <a:xfrm>
              <a:off x="2320" y="2607"/>
              <a:ext cx="163" cy="281"/>
            </a:xfrm>
            <a:custGeom>
              <a:avLst/>
              <a:gdLst>
                <a:gd name="T0" fmla="*/ 0 w 163"/>
                <a:gd name="T1" fmla="*/ 281 h 281"/>
                <a:gd name="T2" fmla="*/ 48 w 163"/>
                <a:gd name="T3" fmla="*/ 193 h 281"/>
                <a:gd name="T4" fmla="*/ 80 w 163"/>
                <a:gd name="T5" fmla="*/ 41 h 281"/>
                <a:gd name="T6" fmla="*/ 128 w 163"/>
                <a:gd name="T7" fmla="*/ 17 h 281"/>
                <a:gd name="T8" fmla="*/ 160 w 163"/>
                <a:gd name="T9" fmla="*/ 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" h="281">
                  <a:moveTo>
                    <a:pt x="0" y="281"/>
                  </a:moveTo>
                  <a:cubicBezTo>
                    <a:pt x="19" y="253"/>
                    <a:pt x="48" y="193"/>
                    <a:pt x="48" y="193"/>
                  </a:cubicBezTo>
                  <a:cubicBezTo>
                    <a:pt x="69" y="89"/>
                    <a:pt x="58" y="140"/>
                    <a:pt x="80" y="41"/>
                  </a:cubicBezTo>
                  <a:cubicBezTo>
                    <a:pt x="83" y="28"/>
                    <a:pt x="120" y="21"/>
                    <a:pt x="128" y="17"/>
                  </a:cubicBezTo>
                  <a:cubicBezTo>
                    <a:pt x="163" y="0"/>
                    <a:pt x="140" y="1"/>
                    <a:pt x="160" y="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82" name="Freeform 93"/>
            <p:cNvSpPr>
              <a:spLocks/>
            </p:cNvSpPr>
            <p:nvPr/>
          </p:nvSpPr>
          <p:spPr bwMode="auto">
            <a:xfrm>
              <a:off x="3608" y="2615"/>
              <a:ext cx="163" cy="281"/>
            </a:xfrm>
            <a:custGeom>
              <a:avLst/>
              <a:gdLst>
                <a:gd name="T0" fmla="*/ 0 w 163"/>
                <a:gd name="T1" fmla="*/ 281 h 281"/>
                <a:gd name="T2" fmla="*/ 48 w 163"/>
                <a:gd name="T3" fmla="*/ 193 h 281"/>
                <a:gd name="T4" fmla="*/ 80 w 163"/>
                <a:gd name="T5" fmla="*/ 41 h 281"/>
                <a:gd name="T6" fmla="*/ 128 w 163"/>
                <a:gd name="T7" fmla="*/ 17 h 281"/>
                <a:gd name="T8" fmla="*/ 160 w 163"/>
                <a:gd name="T9" fmla="*/ 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" h="281">
                  <a:moveTo>
                    <a:pt x="0" y="281"/>
                  </a:moveTo>
                  <a:cubicBezTo>
                    <a:pt x="19" y="253"/>
                    <a:pt x="48" y="193"/>
                    <a:pt x="48" y="193"/>
                  </a:cubicBezTo>
                  <a:cubicBezTo>
                    <a:pt x="69" y="89"/>
                    <a:pt x="58" y="140"/>
                    <a:pt x="80" y="41"/>
                  </a:cubicBezTo>
                  <a:cubicBezTo>
                    <a:pt x="83" y="28"/>
                    <a:pt x="120" y="21"/>
                    <a:pt x="128" y="17"/>
                  </a:cubicBezTo>
                  <a:cubicBezTo>
                    <a:pt x="163" y="0"/>
                    <a:pt x="140" y="1"/>
                    <a:pt x="160" y="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83" name="Freeform 94"/>
            <p:cNvSpPr>
              <a:spLocks/>
            </p:cNvSpPr>
            <p:nvPr/>
          </p:nvSpPr>
          <p:spPr bwMode="auto">
            <a:xfrm>
              <a:off x="3552" y="3004"/>
              <a:ext cx="266" cy="108"/>
            </a:xfrm>
            <a:custGeom>
              <a:avLst/>
              <a:gdLst>
                <a:gd name="T0" fmla="*/ 0 w 266"/>
                <a:gd name="T1" fmla="*/ 108 h 108"/>
                <a:gd name="T2" fmla="*/ 208 w 266"/>
                <a:gd name="T3" fmla="*/ 60 h 108"/>
                <a:gd name="T4" fmla="*/ 224 w 266"/>
                <a:gd name="T5" fmla="*/ 36 h 108"/>
                <a:gd name="T6" fmla="*/ 264 w 266"/>
                <a:gd name="T7" fmla="*/ 4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6" h="108">
                  <a:moveTo>
                    <a:pt x="0" y="108"/>
                  </a:moveTo>
                  <a:cubicBezTo>
                    <a:pt x="70" y="94"/>
                    <a:pt x="140" y="83"/>
                    <a:pt x="208" y="60"/>
                  </a:cubicBezTo>
                  <a:cubicBezTo>
                    <a:pt x="213" y="52"/>
                    <a:pt x="217" y="42"/>
                    <a:pt x="224" y="36"/>
                  </a:cubicBezTo>
                  <a:cubicBezTo>
                    <a:pt x="266" y="0"/>
                    <a:pt x="264" y="29"/>
                    <a:pt x="264" y="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(d) Non-leaf coalesce</a:t>
            </a:r>
            <a:r>
              <a:rPr smtClean="0"/>
              <a:t>，</a:t>
            </a:r>
            <a:r>
              <a:rPr lang="en-US" altLang="zh-CN" smtClean="0"/>
              <a:t>delete 37</a:t>
            </a:r>
            <a:endParaRPr smtClean="0"/>
          </a:p>
        </p:txBody>
      </p:sp>
      <p:sp>
        <p:nvSpPr>
          <p:cNvPr id="49155" name="Rectangle 40"/>
          <p:cNvSpPr>
            <a:spLocks noChangeArrowheads="1"/>
          </p:cNvSpPr>
          <p:nvPr/>
        </p:nvSpPr>
        <p:spPr bwMode="auto">
          <a:xfrm rot="-5400000">
            <a:off x="7561263" y="3933825"/>
            <a:ext cx="6350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40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45</a:t>
            </a:r>
          </a:p>
        </p:txBody>
      </p:sp>
      <p:sp>
        <p:nvSpPr>
          <p:cNvPr id="49156" name="Rectangle 41"/>
          <p:cNvSpPr>
            <a:spLocks noChangeArrowheads="1"/>
          </p:cNvSpPr>
          <p:nvPr/>
        </p:nvSpPr>
        <p:spPr bwMode="auto">
          <a:xfrm rot="-5400000">
            <a:off x="6329363" y="3922713"/>
            <a:ext cx="6350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37</a:t>
            </a:r>
          </a:p>
        </p:txBody>
      </p:sp>
      <p:sp>
        <p:nvSpPr>
          <p:cNvPr id="49157" name="Rectangle 42"/>
          <p:cNvSpPr>
            <a:spLocks noChangeArrowheads="1"/>
          </p:cNvSpPr>
          <p:nvPr/>
        </p:nvSpPr>
        <p:spPr bwMode="auto">
          <a:xfrm rot="-5400000">
            <a:off x="4849813" y="3775075"/>
            <a:ext cx="635000" cy="1155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25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26</a:t>
            </a:r>
          </a:p>
          <a:p>
            <a:pPr algn="ctr" eaLnBrk="1" hangingPunct="1">
              <a:defRPr/>
            </a:pPr>
            <a:endParaRPr lang="zh-CN" altLang="en-US" sz="2400" smtClean="0">
              <a:latin typeface="Tahoma" pitchFamily="34" charset="0"/>
            </a:endParaRPr>
          </a:p>
        </p:txBody>
      </p:sp>
      <p:sp>
        <p:nvSpPr>
          <p:cNvPr id="49158" name="Rectangle 43"/>
          <p:cNvSpPr>
            <a:spLocks noChangeArrowheads="1"/>
          </p:cNvSpPr>
          <p:nvPr/>
        </p:nvSpPr>
        <p:spPr bwMode="auto">
          <a:xfrm rot="-5400000">
            <a:off x="3408363" y="3933825"/>
            <a:ext cx="6350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22</a:t>
            </a:r>
          </a:p>
        </p:txBody>
      </p:sp>
      <p:sp>
        <p:nvSpPr>
          <p:cNvPr id="49159" name="Rectangle 44"/>
          <p:cNvSpPr>
            <a:spLocks noChangeArrowheads="1"/>
          </p:cNvSpPr>
          <p:nvPr/>
        </p:nvSpPr>
        <p:spPr bwMode="auto">
          <a:xfrm rot="-5400000">
            <a:off x="2265363" y="3933825"/>
            <a:ext cx="6350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14</a:t>
            </a:r>
          </a:p>
        </p:txBody>
      </p:sp>
      <p:sp>
        <p:nvSpPr>
          <p:cNvPr id="49160" name="Rectangle 45"/>
          <p:cNvSpPr>
            <a:spLocks noChangeArrowheads="1"/>
          </p:cNvSpPr>
          <p:nvPr/>
        </p:nvSpPr>
        <p:spPr bwMode="auto">
          <a:xfrm rot="-5400000">
            <a:off x="1046163" y="3933825"/>
            <a:ext cx="6350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</a:t>
            </a:r>
          </a:p>
        </p:txBody>
      </p:sp>
      <p:sp>
        <p:nvSpPr>
          <p:cNvPr id="49161" name="Rectangle 46"/>
          <p:cNvSpPr>
            <a:spLocks noChangeArrowheads="1"/>
          </p:cNvSpPr>
          <p:nvPr/>
        </p:nvSpPr>
        <p:spPr bwMode="auto">
          <a:xfrm rot="-5400000">
            <a:off x="2824163" y="2125663"/>
            <a:ext cx="635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10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20</a:t>
            </a:r>
          </a:p>
          <a:p>
            <a:pPr algn="ctr" eaLnBrk="1" hangingPunct="1">
              <a:defRPr/>
            </a:pPr>
            <a:endParaRPr lang="en-US" altLang="zh-CN" sz="2400" smtClean="0">
              <a:latin typeface="Tahoma" pitchFamily="34" charset="0"/>
            </a:endParaRPr>
          </a:p>
          <a:p>
            <a:pPr algn="ctr" eaLnBrk="1" hangingPunct="1">
              <a:defRPr/>
            </a:pPr>
            <a:endParaRPr lang="zh-CN" altLang="en-US" sz="2400" smtClean="0">
              <a:latin typeface="Tahoma" pitchFamily="34" charset="0"/>
            </a:endParaRPr>
          </a:p>
        </p:txBody>
      </p:sp>
      <p:sp>
        <p:nvSpPr>
          <p:cNvPr id="49162" name="Rectangle 47"/>
          <p:cNvSpPr>
            <a:spLocks noChangeArrowheads="1"/>
          </p:cNvSpPr>
          <p:nvPr/>
        </p:nvSpPr>
        <p:spPr bwMode="auto">
          <a:xfrm rot="-5400000">
            <a:off x="5529263" y="2125663"/>
            <a:ext cx="635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30</a:t>
            </a:r>
          </a:p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40</a:t>
            </a:r>
          </a:p>
        </p:txBody>
      </p:sp>
      <p:sp>
        <p:nvSpPr>
          <p:cNvPr id="54283" name="Line 48"/>
          <p:cNvSpPr>
            <a:spLocks noChangeShapeType="1"/>
          </p:cNvSpPr>
          <p:nvPr/>
        </p:nvSpPr>
        <p:spPr bwMode="auto">
          <a:xfrm flipH="1">
            <a:off x="3281363" y="1917700"/>
            <a:ext cx="93980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4" name="Line 49"/>
          <p:cNvSpPr>
            <a:spLocks noChangeShapeType="1"/>
          </p:cNvSpPr>
          <p:nvPr/>
        </p:nvSpPr>
        <p:spPr bwMode="auto">
          <a:xfrm>
            <a:off x="4614863" y="1917700"/>
            <a:ext cx="774700" cy="804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5" name="Line 50"/>
          <p:cNvSpPr>
            <a:spLocks noChangeShapeType="1"/>
          </p:cNvSpPr>
          <p:nvPr/>
        </p:nvSpPr>
        <p:spPr bwMode="auto">
          <a:xfrm flipH="1">
            <a:off x="1477963" y="3103563"/>
            <a:ext cx="863600" cy="868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6" name="Line 51"/>
          <p:cNvSpPr>
            <a:spLocks noChangeShapeType="1"/>
          </p:cNvSpPr>
          <p:nvPr/>
        </p:nvSpPr>
        <p:spPr bwMode="auto">
          <a:xfrm flipH="1">
            <a:off x="2620963" y="3167063"/>
            <a:ext cx="101600" cy="868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7" name="Line 52"/>
          <p:cNvSpPr>
            <a:spLocks noChangeShapeType="1"/>
          </p:cNvSpPr>
          <p:nvPr/>
        </p:nvSpPr>
        <p:spPr bwMode="auto">
          <a:xfrm>
            <a:off x="3103563" y="3146425"/>
            <a:ext cx="5080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8" name="Line 53"/>
          <p:cNvSpPr>
            <a:spLocks noChangeShapeType="1"/>
          </p:cNvSpPr>
          <p:nvPr/>
        </p:nvSpPr>
        <p:spPr bwMode="auto">
          <a:xfrm flipH="1">
            <a:off x="5211763" y="3051175"/>
            <a:ext cx="241300" cy="920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9" name="Line 54"/>
          <p:cNvSpPr>
            <a:spLocks noChangeShapeType="1"/>
          </p:cNvSpPr>
          <p:nvPr/>
        </p:nvSpPr>
        <p:spPr bwMode="auto">
          <a:xfrm>
            <a:off x="5872163" y="3082925"/>
            <a:ext cx="698500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0" name="Line 55"/>
          <p:cNvSpPr>
            <a:spLocks noChangeShapeType="1"/>
          </p:cNvSpPr>
          <p:nvPr/>
        </p:nvSpPr>
        <p:spPr bwMode="auto">
          <a:xfrm>
            <a:off x="6215063" y="3040063"/>
            <a:ext cx="1600200" cy="952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1" name="Line 56"/>
          <p:cNvSpPr>
            <a:spLocks noChangeShapeType="1"/>
          </p:cNvSpPr>
          <p:nvPr/>
        </p:nvSpPr>
        <p:spPr bwMode="auto">
          <a:xfrm>
            <a:off x="1706563" y="40989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2" name="Line 57"/>
          <p:cNvSpPr>
            <a:spLocks noChangeShapeType="1"/>
          </p:cNvSpPr>
          <p:nvPr/>
        </p:nvSpPr>
        <p:spPr bwMode="auto">
          <a:xfrm>
            <a:off x="2925763" y="40989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3" name="Line 58"/>
          <p:cNvSpPr>
            <a:spLocks noChangeShapeType="1"/>
          </p:cNvSpPr>
          <p:nvPr/>
        </p:nvSpPr>
        <p:spPr bwMode="auto">
          <a:xfrm>
            <a:off x="3992563" y="40989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4" name="Line 59"/>
          <p:cNvSpPr>
            <a:spLocks noChangeShapeType="1"/>
          </p:cNvSpPr>
          <p:nvPr/>
        </p:nvSpPr>
        <p:spPr bwMode="auto">
          <a:xfrm>
            <a:off x="8208963" y="40989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5" name="Line 60"/>
          <p:cNvSpPr>
            <a:spLocks noChangeShapeType="1"/>
          </p:cNvSpPr>
          <p:nvPr/>
        </p:nvSpPr>
        <p:spPr bwMode="auto">
          <a:xfrm>
            <a:off x="5618163" y="4098925"/>
            <a:ext cx="571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6" name="Line 61"/>
          <p:cNvSpPr>
            <a:spLocks noChangeShapeType="1"/>
          </p:cNvSpPr>
          <p:nvPr/>
        </p:nvSpPr>
        <p:spPr bwMode="auto">
          <a:xfrm>
            <a:off x="6989763" y="4108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7" name="Text Box 63"/>
          <p:cNvSpPr txBox="1">
            <a:spLocks noChangeArrowheads="1"/>
          </p:cNvSpPr>
          <p:nvPr/>
        </p:nvSpPr>
        <p:spPr bwMode="auto">
          <a:xfrm>
            <a:off x="7016750" y="1319213"/>
            <a:ext cx="10318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>
                <a:latin typeface="Tahoma" panose="020B0604030504040204" pitchFamily="34" charset="0"/>
              </a:rPr>
              <a:t>n=4</a:t>
            </a:r>
          </a:p>
        </p:txBody>
      </p:sp>
      <p:sp>
        <p:nvSpPr>
          <p:cNvPr id="54298" name="Line 64"/>
          <p:cNvSpPr>
            <a:spLocks noChangeShapeType="1"/>
          </p:cNvSpPr>
          <p:nvPr/>
        </p:nvSpPr>
        <p:spPr bwMode="auto">
          <a:xfrm>
            <a:off x="1173163" y="4500563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9" name="Line 65"/>
          <p:cNvSpPr>
            <a:spLocks noChangeShapeType="1"/>
          </p:cNvSpPr>
          <p:nvPr/>
        </p:nvSpPr>
        <p:spPr bwMode="auto">
          <a:xfrm>
            <a:off x="1554163" y="4511675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0" name="Line 66"/>
          <p:cNvSpPr>
            <a:spLocks noChangeShapeType="1"/>
          </p:cNvSpPr>
          <p:nvPr/>
        </p:nvSpPr>
        <p:spPr bwMode="auto">
          <a:xfrm>
            <a:off x="2417763" y="4552950"/>
            <a:ext cx="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1" name="Line 67"/>
          <p:cNvSpPr>
            <a:spLocks noChangeShapeType="1"/>
          </p:cNvSpPr>
          <p:nvPr/>
        </p:nvSpPr>
        <p:spPr bwMode="auto">
          <a:xfrm flipH="1">
            <a:off x="2773363" y="4562475"/>
            <a:ext cx="0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2" name="Line 68"/>
          <p:cNvSpPr>
            <a:spLocks noChangeShapeType="1"/>
          </p:cNvSpPr>
          <p:nvPr/>
        </p:nvSpPr>
        <p:spPr bwMode="auto">
          <a:xfrm>
            <a:off x="3560763" y="4564063"/>
            <a:ext cx="0" cy="274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3" name="Line 69"/>
          <p:cNvSpPr>
            <a:spLocks noChangeShapeType="1"/>
          </p:cNvSpPr>
          <p:nvPr/>
        </p:nvSpPr>
        <p:spPr bwMode="auto">
          <a:xfrm flipH="1">
            <a:off x="3916363" y="4552950"/>
            <a:ext cx="127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4" name="Line 70"/>
          <p:cNvSpPr>
            <a:spLocks noChangeShapeType="1"/>
          </p:cNvSpPr>
          <p:nvPr/>
        </p:nvSpPr>
        <p:spPr bwMode="auto">
          <a:xfrm>
            <a:off x="4805363" y="4584700"/>
            <a:ext cx="0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5" name="Line 71"/>
          <p:cNvSpPr>
            <a:spLocks noChangeShapeType="1"/>
          </p:cNvSpPr>
          <p:nvPr/>
        </p:nvSpPr>
        <p:spPr bwMode="auto">
          <a:xfrm>
            <a:off x="5199063" y="4573588"/>
            <a:ext cx="0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6" name="Line 72"/>
          <p:cNvSpPr>
            <a:spLocks noChangeShapeType="1"/>
          </p:cNvSpPr>
          <p:nvPr/>
        </p:nvSpPr>
        <p:spPr bwMode="auto">
          <a:xfrm>
            <a:off x="6481763" y="4554538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7" name="Line 73"/>
          <p:cNvSpPr>
            <a:spLocks noChangeShapeType="1"/>
          </p:cNvSpPr>
          <p:nvPr/>
        </p:nvSpPr>
        <p:spPr bwMode="auto">
          <a:xfrm>
            <a:off x="6837363" y="4543425"/>
            <a:ext cx="0" cy="33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8" name="Line 74"/>
          <p:cNvSpPr>
            <a:spLocks noChangeShapeType="1"/>
          </p:cNvSpPr>
          <p:nvPr/>
        </p:nvSpPr>
        <p:spPr bwMode="auto">
          <a:xfrm>
            <a:off x="7700963" y="4586288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9" name="Line 75"/>
          <p:cNvSpPr>
            <a:spLocks noChangeShapeType="1"/>
          </p:cNvSpPr>
          <p:nvPr/>
        </p:nvSpPr>
        <p:spPr bwMode="auto">
          <a:xfrm>
            <a:off x="8043863" y="4584700"/>
            <a:ext cx="0" cy="29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0732" name="Group 76"/>
          <p:cNvGrpSpPr>
            <a:grpSpLocks/>
          </p:cNvGrpSpPr>
          <p:nvPr/>
        </p:nvGrpSpPr>
        <p:grpSpPr bwMode="auto">
          <a:xfrm>
            <a:off x="3571875" y="2638425"/>
            <a:ext cx="4497388" cy="1374775"/>
            <a:chOff x="2287" y="1936"/>
            <a:chExt cx="2833" cy="1040"/>
          </a:xfrm>
        </p:grpSpPr>
        <p:sp>
          <p:nvSpPr>
            <p:cNvPr id="54327" name="Freeform 77"/>
            <p:cNvSpPr>
              <a:spLocks/>
            </p:cNvSpPr>
            <p:nvPr/>
          </p:nvSpPr>
          <p:spPr bwMode="auto">
            <a:xfrm>
              <a:off x="3296" y="1936"/>
              <a:ext cx="712" cy="552"/>
            </a:xfrm>
            <a:custGeom>
              <a:avLst/>
              <a:gdLst>
                <a:gd name="T0" fmla="*/ 0 w 712"/>
                <a:gd name="T1" fmla="*/ 552 h 552"/>
                <a:gd name="T2" fmla="*/ 112 w 712"/>
                <a:gd name="T3" fmla="*/ 480 h 552"/>
                <a:gd name="T4" fmla="*/ 208 w 712"/>
                <a:gd name="T5" fmla="*/ 456 h 552"/>
                <a:gd name="T6" fmla="*/ 272 w 712"/>
                <a:gd name="T7" fmla="*/ 408 h 552"/>
                <a:gd name="T8" fmla="*/ 384 w 712"/>
                <a:gd name="T9" fmla="*/ 352 h 552"/>
                <a:gd name="T10" fmla="*/ 464 w 712"/>
                <a:gd name="T11" fmla="*/ 272 h 552"/>
                <a:gd name="T12" fmla="*/ 496 w 712"/>
                <a:gd name="T13" fmla="*/ 248 h 552"/>
                <a:gd name="T14" fmla="*/ 536 w 712"/>
                <a:gd name="T15" fmla="*/ 152 h 552"/>
                <a:gd name="T16" fmla="*/ 576 w 712"/>
                <a:gd name="T17" fmla="*/ 128 h 552"/>
                <a:gd name="T18" fmla="*/ 712 w 712"/>
                <a:gd name="T19" fmla="*/ 0 h 5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2" h="552">
                  <a:moveTo>
                    <a:pt x="0" y="552"/>
                  </a:moveTo>
                  <a:cubicBezTo>
                    <a:pt x="38" y="527"/>
                    <a:pt x="63" y="488"/>
                    <a:pt x="112" y="480"/>
                  </a:cubicBezTo>
                  <a:cubicBezTo>
                    <a:pt x="136" y="476"/>
                    <a:pt x="187" y="470"/>
                    <a:pt x="208" y="456"/>
                  </a:cubicBezTo>
                  <a:cubicBezTo>
                    <a:pt x="230" y="441"/>
                    <a:pt x="249" y="421"/>
                    <a:pt x="272" y="408"/>
                  </a:cubicBezTo>
                  <a:cubicBezTo>
                    <a:pt x="313" y="386"/>
                    <a:pt x="346" y="381"/>
                    <a:pt x="384" y="352"/>
                  </a:cubicBezTo>
                  <a:cubicBezTo>
                    <a:pt x="412" y="296"/>
                    <a:pt x="390" y="327"/>
                    <a:pt x="464" y="272"/>
                  </a:cubicBezTo>
                  <a:cubicBezTo>
                    <a:pt x="475" y="264"/>
                    <a:pt x="496" y="248"/>
                    <a:pt x="496" y="248"/>
                  </a:cubicBezTo>
                  <a:cubicBezTo>
                    <a:pt x="509" y="222"/>
                    <a:pt x="515" y="173"/>
                    <a:pt x="536" y="152"/>
                  </a:cubicBezTo>
                  <a:cubicBezTo>
                    <a:pt x="547" y="141"/>
                    <a:pt x="564" y="138"/>
                    <a:pt x="576" y="128"/>
                  </a:cubicBezTo>
                  <a:cubicBezTo>
                    <a:pt x="624" y="90"/>
                    <a:pt x="669" y="43"/>
                    <a:pt x="712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28" name="Freeform 78"/>
            <p:cNvSpPr>
              <a:spLocks/>
            </p:cNvSpPr>
            <p:nvPr/>
          </p:nvSpPr>
          <p:spPr bwMode="auto">
            <a:xfrm>
              <a:off x="3344" y="2016"/>
              <a:ext cx="672" cy="360"/>
            </a:xfrm>
            <a:custGeom>
              <a:avLst/>
              <a:gdLst>
                <a:gd name="T0" fmla="*/ 0 w 672"/>
                <a:gd name="T1" fmla="*/ 0 h 360"/>
                <a:gd name="T2" fmla="*/ 80 w 672"/>
                <a:gd name="T3" fmla="*/ 24 h 360"/>
                <a:gd name="T4" fmla="*/ 128 w 672"/>
                <a:gd name="T5" fmla="*/ 64 h 360"/>
                <a:gd name="T6" fmla="*/ 240 w 672"/>
                <a:gd name="T7" fmla="*/ 88 h 360"/>
                <a:gd name="T8" fmla="*/ 472 w 672"/>
                <a:gd name="T9" fmla="*/ 208 h 360"/>
                <a:gd name="T10" fmla="*/ 520 w 672"/>
                <a:gd name="T11" fmla="*/ 272 h 360"/>
                <a:gd name="T12" fmla="*/ 608 w 672"/>
                <a:gd name="T13" fmla="*/ 304 h 360"/>
                <a:gd name="T14" fmla="*/ 672 w 672"/>
                <a:gd name="T15" fmla="*/ 360 h 3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72" h="360">
                  <a:moveTo>
                    <a:pt x="0" y="0"/>
                  </a:moveTo>
                  <a:cubicBezTo>
                    <a:pt x="25" y="12"/>
                    <a:pt x="55" y="12"/>
                    <a:pt x="80" y="24"/>
                  </a:cubicBezTo>
                  <a:cubicBezTo>
                    <a:pt x="99" y="33"/>
                    <a:pt x="110" y="53"/>
                    <a:pt x="128" y="64"/>
                  </a:cubicBezTo>
                  <a:cubicBezTo>
                    <a:pt x="162" y="86"/>
                    <a:pt x="201" y="84"/>
                    <a:pt x="240" y="88"/>
                  </a:cubicBezTo>
                  <a:cubicBezTo>
                    <a:pt x="321" y="123"/>
                    <a:pt x="391" y="173"/>
                    <a:pt x="472" y="208"/>
                  </a:cubicBezTo>
                  <a:cubicBezTo>
                    <a:pt x="483" y="226"/>
                    <a:pt x="499" y="260"/>
                    <a:pt x="520" y="272"/>
                  </a:cubicBezTo>
                  <a:cubicBezTo>
                    <a:pt x="596" y="314"/>
                    <a:pt x="540" y="263"/>
                    <a:pt x="608" y="304"/>
                  </a:cubicBezTo>
                  <a:cubicBezTo>
                    <a:pt x="612" y="307"/>
                    <a:pt x="672" y="347"/>
                    <a:pt x="672" y="36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29" name="Text Box 79"/>
            <p:cNvSpPr txBox="1">
              <a:spLocks noChangeArrowheads="1"/>
            </p:cNvSpPr>
            <p:nvPr/>
          </p:nvSpPr>
          <p:spPr bwMode="auto">
            <a:xfrm rot="-5400000">
              <a:off x="2236" y="2079"/>
              <a:ext cx="3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008000"/>
                  </a:solidFill>
                  <a:latin typeface="Tahoma" panose="020B0604030504040204" pitchFamily="34" charset="0"/>
                </a:rPr>
                <a:t>40</a:t>
              </a:r>
              <a:endParaRPr lang="en-US" altLang="zh-CN" sz="3600">
                <a:latin typeface="Tahoma" panose="020B0604030504040204" pitchFamily="34" charset="0"/>
              </a:endParaRPr>
            </a:p>
          </p:txBody>
        </p:sp>
        <p:sp>
          <p:nvSpPr>
            <p:cNvPr id="54330" name="Freeform 80"/>
            <p:cNvSpPr>
              <a:spLocks/>
            </p:cNvSpPr>
            <p:nvPr/>
          </p:nvSpPr>
          <p:spPr bwMode="auto">
            <a:xfrm>
              <a:off x="2297" y="2216"/>
              <a:ext cx="767" cy="760"/>
            </a:xfrm>
            <a:custGeom>
              <a:avLst/>
              <a:gdLst>
                <a:gd name="T0" fmla="*/ 31 w 767"/>
                <a:gd name="T1" fmla="*/ 0 h 760"/>
                <a:gd name="T2" fmla="*/ 31 w 767"/>
                <a:gd name="T3" fmla="*/ 336 h 760"/>
                <a:gd name="T4" fmla="*/ 215 w 767"/>
                <a:gd name="T5" fmla="*/ 512 h 760"/>
                <a:gd name="T6" fmla="*/ 767 w 767"/>
                <a:gd name="T7" fmla="*/ 760 h 7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7" h="760">
                  <a:moveTo>
                    <a:pt x="31" y="0"/>
                  </a:moveTo>
                  <a:cubicBezTo>
                    <a:pt x="15" y="125"/>
                    <a:pt x="0" y="251"/>
                    <a:pt x="31" y="336"/>
                  </a:cubicBezTo>
                  <a:cubicBezTo>
                    <a:pt x="62" y="421"/>
                    <a:pt x="92" y="441"/>
                    <a:pt x="215" y="512"/>
                  </a:cubicBezTo>
                  <a:cubicBezTo>
                    <a:pt x="338" y="583"/>
                    <a:pt x="552" y="671"/>
                    <a:pt x="767" y="760"/>
                  </a:cubicBezTo>
                </a:path>
              </a:pathLst>
            </a:cu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31" name="Freeform 81"/>
            <p:cNvSpPr>
              <a:spLocks/>
            </p:cNvSpPr>
            <p:nvPr/>
          </p:nvSpPr>
          <p:spPr bwMode="auto">
            <a:xfrm>
              <a:off x="2552" y="2208"/>
              <a:ext cx="2568" cy="768"/>
            </a:xfrm>
            <a:custGeom>
              <a:avLst/>
              <a:gdLst>
                <a:gd name="T0" fmla="*/ 0 w 2568"/>
                <a:gd name="T1" fmla="*/ 0 h 768"/>
                <a:gd name="T2" fmla="*/ 376 w 2568"/>
                <a:gd name="T3" fmla="*/ 416 h 768"/>
                <a:gd name="T4" fmla="*/ 2168 w 2568"/>
                <a:gd name="T5" fmla="*/ 512 h 768"/>
                <a:gd name="T6" fmla="*/ 2488 w 2568"/>
                <a:gd name="T7" fmla="*/ 624 h 768"/>
                <a:gd name="T8" fmla="*/ 2568 w 2568"/>
                <a:gd name="T9" fmla="*/ 768 h 7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68" h="768">
                  <a:moveTo>
                    <a:pt x="0" y="0"/>
                  </a:moveTo>
                  <a:cubicBezTo>
                    <a:pt x="7" y="165"/>
                    <a:pt x="15" y="331"/>
                    <a:pt x="376" y="416"/>
                  </a:cubicBezTo>
                  <a:cubicBezTo>
                    <a:pt x="737" y="501"/>
                    <a:pt x="1816" y="477"/>
                    <a:pt x="2168" y="512"/>
                  </a:cubicBezTo>
                  <a:cubicBezTo>
                    <a:pt x="2520" y="547"/>
                    <a:pt x="2421" y="581"/>
                    <a:pt x="2488" y="624"/>
                  </a:cubicBezTo>
                  <a:cubicBezTo>
                    <a:pt x="2555" y="667"/>
                    <a:pt x="2561" y="717"/>
                    <a:pt x="2568" y="768"/>
                  </a:cubicBezTo>
                </a:path>
              </a:pathLst>
            </a:cu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0738" name="Group 82"/>
          <p:cNvGrpSpPr>
            <a:grpSpLocks/>
          </p:cNvGrpSpPr>
          <p:nvPr/>
        </p:nvGrpSpPr>
        <p:grpSpPr bwMode="auto">
          <a:xfrm>
            <a:off x="5286375" y="2913063"/>
            <a:ext cx="2236788" cy="1893887"/>
            <a:chOff x="3367" y="2144"/>
            <a:chExt cx="1409" cy="1432"/>
          </a:xfrm>
        </p:grpSpPr>
        <p:sp>
          <p:nvSpPr>
            <p:cNvPr id="54319" name="Text Box 83"/>
            <p:cNvSpPr txBox="1">
              <a:spLocks noChangeArrowheads="1"/>
            </p:cNvSpPr>
            <p:nvPr/>
          </p:nvSpPr>
          <p:spPr bwMode="auto">
            <a:xfrm rot="-5400000">
              <a:off x="3316" y="3079"/>
              <a:ext cx="3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</a:rPr>
                <a:t>30</a:t>
              </a:r>
              <a:endParaRPr lang="en-US" altLang="zh-CN" sz="3600">
                <a:latin typeface="Tahoma" panose="020B0604030504040204" pitchFamily="34" charset="0"/>
              </a:endParaRPr>
            </a:p>
          </p:txBody>
        </p:sp>
        <p:sp>
          <p:nvSpPr>
            <p:cNvPr id="54320" name="Freeform 84"/>
            <p:cNvSpPr>
              <a:spLocks/>
            </p:cNvSpPr>
            <p:nvPr/>
          </p:nvSpPr>
          <p:spPr bwMode="auto">
            <a:xfrm>
              <a:off x="3864" y="3008"/>
              <a:ext cx="712" cy="552"/>
            </a:xfrm>
            <a:custGeom>
              <a:avLst/>
              <a:gdLst>
                <a:gd name="T0" fmla="*/ 0 w 712"/>
                <a:gd name="T1" fmla="*/ 552 h 552"/>
                <a:gd name="T2" fmla="*/ 112 w 712"/>
                <a:gd name="T3" fmla="*/ 480 h 552"/>
                <a:gd name="T4" fmla="*/ 208 w 712"/>
                <a:gd name="T5" fmla="*/ 456 h 552"/>
                <a:gd name="T6" fmla="*/ 272 w 712"/>
                <a:gd name="T7" fmla="*/ 408 h 552"/>
                <a:gd name="T8" fmla="*/ 384 w 712"/>
                <a:gd name="T9" fmla="*/ 352 h 552"/>
                <a:gd name="T10" fmla="*/ 464 w 712"/>
                <a:gd name="T11" fmla="*/ 272 h 552"/>
                <a:gd name="T12" fmla="*/ 496 w 712"/>
                <a:gd name="T13" fmla="*/ 248 h 552"/>
                <a:gd name="T14" fmla="*/ 536 w 712"/>
                <a:gd name="T15" fmla="*/ 152 h 552"/>
                <a:gd name="T16" fmla="*/ 576 w 712"/>
                <a:gd name="T17" fmla="*/ 128 h 552"/>
                <a:gd name="T18" fmla="*/ 712 w 712"/>
                <a:gd name="T19" fmla="*/ 0 h 5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2" h="552">
                  <a:moveTo>
                    <a:pt x="0" y="552"/>
                  </a:moveTo>
                  <a:cubicBezTo>
                    <a:pt x="38" y="527"/>
                    <a:pt x="63" y="488"/>
                    <a:pt x="112" y="480"/>
                  </a:cubicBezTo>
                  <a:cubicBezTo>
                    <a:pt x="136" y="476"/>
                    <a:pt x="187" y="470"/>
                    <a:pt x="208" y="456"/>
                  </a:cubicBezTo>
                  <a:cubicBezTo>
                    <a:pt x="230" y="441"/>
                    <a:pt x="249" y="421"/>
                    <a:pt x="272" y="408"/>
                  </a:cubicBezTo>
                  <a:cubicBezTo>
                    <a:pt x="313" y="386"/>
                    <a:pt x="346" y="381"/>
                    <a:pt x="384" y="352"/>
                  </a:cubicBezTo>
                  <a:cubicBezTo>
                    <a:pt x="412" y="296"/>
                    <a:pt x="390" y="327"/>
                    <a:pt x="464" y="272"/>
                  </a:cubicBezTo>
                  <a:cubicBezTo>
                    <a:pt x="475" y="264"/>
                    <a:pt x="496" y="248"/>
                    <a:pt x="496" y="248"/>
                  </a:cubicBezTo>
                  <a:cubicBezTo>
                    <a:pt x="509" y="222"/>
                    <a:pt x="515" y="173"/>
                    <a:pt x="536" y="152"/>
                  </a:cubicBezTo>
                  <a:cubicBezTo>
                    <a:pt x="547" y="141"/>
                    <a:pt x="564" y="138"/>
                    <a:pt x="576" y="128"/>
                  </a:cubicBezTo>
                  <a:cubicBezTo>
                    <a:pt x="624" y="90"/>
                    <a:pt x="669" y="43"/>
                    <a:pt x="712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21" name="Freeform 85"/>
            <p:cNvSpPr>
              <a:spLocks/>
            </p:cNvSpPr>
            <p:nvPr/>
          </p:nvSpPr>
          <p:spPr bwMode="auto">
            <a:xfrm>
              <a:off x="3912" y="3088"/>
              <a:ext cx="672" cy="360"/>
            </a:xfrm>
            <a:custGeom>
              <a:avLst/>
              <a:gdLst>
                <a:gd name="T0" fmla="*/ 0 w 672"/>
                <a:gd name="T1" fmla="*/ 0 h 360"/>
                <a:gd name="T2" fmla="*/ 80 w 672"/>
                <a:gd name="T3" fmla="*/ 24 h 360"/>
                <a:gd name="T4" fmla="*/ 128 w 672"/>
                <a:gd name="T5" fmla="*/ 64 h 360"/>
                <a:gd name="T6" fmla="*/ 240 w 672"/>
                <a:gd name="T7" fmla="*/ 88 h 360"/>
                <a:gd name="T8" fmla="*/ 472 w 672"/>
                <a:gd name="T9" fmla="*/ 208 h 360"/>
                <a:gd name="T10" fmla="*/ 520 w 672"/>
                <a:gd name="T11" fmla="*/ 272 h 360"/>
                <a:gd name="T12" fmla="*/ 608 w 672"/>
                <a:gd name="T13" fmla="*/ 304 h 360"/>
                <a:gd name="T14" fmla="*/ 672 w 672"/>
                <a:gd name="T15" fmla="*/ 360 h 3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72" h="360">
                  <a:moveTo>
                    <a:pt x="0" y="0"/>
                  </a:moveTo>
                  <a:cubicBezTo>
                    <a:pt x="25" y="12"/>
                    <a:pt x="55" y="12"/>
                    <a:pt x="80" y="24"/>
                  </a:cubicBezTo>
                  <a:cubicBezTo>
                    <a:pt x="99" y="33"/>
                    <a:pt x="110" y="53"/>
                    <a:pt x="128" y="64"/>
                  </a:cubicBezTo>
                  <a:cubicBezTo>
                    <a:pt x="162" y="86"/>
                    <a:pt x="201" y="84"/>
                    <a:pt x="240" y="88"/>
                  </a:cubicBezTo>
                  <a:cubicBezTo>
                    <a:pt x="321" y="123"/>
                    <a:pt x="391" y="173"/>
                    <a:pt x="472" y="208"/>
                  </a:cubicBezTo>
                  <a:cubicBezTo>
                    <a:pt x="483" y="226"/>
                    <a:pt x="499" y="260"/>
                    <a:pt x="520" y="272"/>
                  </a:cubicBezTo>
                  <a:cubicBezTo>
                    <a:pt x="596" y="314"/>
                    <a:pt x="540" y="263"/>
                    <a:pt x="608" y="304"/>
                  </a:cubicBezTo>
                  <a:cubicBezTo>
                    <a:pt x="612" y="307"/>
                    <a:pt x="672" y="347"/>
                    <a:pt x="672" y="36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22" name="Line 86"/>
            <p:cNvSpPr>
              <a:spLocks noChangeShapeType="1"/>
            </p:cNvSpPr>
            <p:nvPr/>
          </p:nvSpPr>
          <p:spPr bwMode="auto">
            <a:xfrm>
              <a:off x="3512" y="3352"/>
              <a:ext cx="0" cy="2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23" name="Freeform 87"/>
            <p:cNvSpPr>
              <a:spLocks/>
            </p:cNvSpPr>
            <p:nvPr/>
          </p:nvSpPr>
          <p:spPr bwMode="auto">
            <a:xfrm>
              <a:off x="3600" y="2895"/>
              <a:ext cx="1176" cy="145"/>
            </a:xfrm>
            <a:custGeom>
              <a:avLst/>
              <a:gdLst>
                <a:gd name="T0" fmla="*/ 0 w 1176"/>
                <a:gd name="T1" fmla="*/ 145 h 145"/>
                <a:gd name="T2" fmla="*/ 184 w 1176"/>
                <a:gd name="T3" fmla="*/ 33 h 145"/>
                <a:gd name="T4" fmla="*/ 744 w 1176"/>
                <a:gd name="T5" fmla="*/ 1 h 145"/>
                <a:gd name="T6" fmla="*/ 1048 w 1176"/>
                <a:gd name="T7" fmla="*/ 25 h 145"/>
                <a:gd name="T8" fmla="*/ 1176 w 1176"/>
                <a:gd name="T9" fmla="*/ 89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145">
                  <a:moveTo>
                    <a:pt x="0" y="145"/>
                  </a:moveTo>
                  <a:cubicBezTo>
                    <a:pt x="30" y="101"/>
                    <a:pt x="60" y="57"/>
                    <a:pt x="184" y="33"/>
                  </a:cubicBezTo>
                  <a:cubicBezTo>
                    <a:pt x="308" y="9"/>
                    <a:pt x="600" y="2"/>
                    <a:pt x="744" y="1"/>
                  </a:cubicBezTo>
                  <a:cubicBezTo>
                    <a:pt x="888" y="0"/>
                    <a:pt x="976" y="10"/>
                    <a:pt x="1048" y="25"/>
                  </a:cubicBezTo>
                  <a:cubicBezTo>
                    <a:pt x="1120" y="40"/>
                    <a:pt x="1161" y="78"/>
                    <a:pt x="1176" y="89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24" name="Freeform 88"/>
            <p:cNvSpPr>
              <a:spLocks/>
            </p:cNvSpPr>
            <p:nvPr/>
          </p:nvSpPr>
          <p:spPr bwMode="auto">
            <a:xfrm>
              <a:off x="3752" y="2976"/>
              <a:ext cx="172" cy="120"/>
            </a:xfrm>
            <a:custGeom>
              <a:avLst/>
              <a:gdLst>
                <a:gd name="T0" fmla="*/ 0 w 172"/>
                <a:gd name="T1" fmla="*/ 120 h 120"/>
                <a:gd name="T2" fmla="*/ 56 w 172"/>
                <a:gd name="T3" fmla="*/ 96 h 120"/>
                <a:gd name="T4" fmla="*/ 72 w 172"/>
                <a:gd name="T5" fmla="*/ 72 h 120"/>
                <a:gd name="T6" fmla="*/ 120 w 172"/>
                <a:gd name="T7" fmla="*/ 40 h 120"/>
                <a:gd name="T8" fmla="*/ 144 w 172"/>
                <a:gd name="T9" fmla="*/ 24 h 120"/>
                <a:gd name="T10" fmla="*/ 168 w 172"/>
                <a:gd name="T11" fmla="*/ 16 h 120"/>
                <a:gd name="T12" fmla="*/ 168 w 172"/>
                <a:gd name="T13" fmla="*/ 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2" h="120">
                  <a:moveTo>
                    <a:pt x="0" y="120"/>
                  </a:moveTo>
                  <a:cubicBezTo>
                    <a:pt x="24" y="114"/>
                    <a:pt x="38" y="114"/>
                    <a:pt x="56" y="96"/>
                  </a:cubicBezTo>
                  <a:cubicBezTo>
                    <a:pt x="63" y="89"/>
                    <a:pt x="65" y="78"/>
                    <a:pt x="72" y="72"/>
                  </a:cubicBezTo>
                  <a:cubicBezTo>
                    <a:pt x="86" y="59"/>
                    <a:pt x="104" y="51"/>
                    <a:pt x="120" y="40"/>
                  </a:cubicBezTo>
                  <a:cubicBezTo>
                    <a:pt x="128" y="35"/>
                    <a:pt x="135" y="27"/>
                    <a:pt x="144" y="24"/>
                  </a:cubicBezTo>
                  <a:cubicBezTo>
                    <a:pt x="152" y="21"/>
                    <a:pt x="162" y="22"/>
                    <a:pt x="168" y="16"/>
                  </a:cubicBezTo>
                  <a:cubicBezTo>
                    <a:pt x="172" y="12"/>
                    <a:pt x="168" y="5"/>
                    <a:pt x="168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25" name="Freeform 89"/>
            <p:cNvSpPr>
              <a:spLocks/>
            </p:cNvSpPr>
            <p:nvPr/>
          </p:nvSpPr>
          <p:spPr bwMode="auto">
            <a:xfrm>
              <a:off x="3824" y="2520"/>
              <a:ext cx="172" cy="120"/>
            </a:xfrm>
            <a:custGeom>
              <a:avLst/>
              <a:gdLst>
                <a:gd name="T0" fmla="*/ 0 w 172"/>
                <a:gd name="T1" fmla="*/ 120 h 120"/>
                <a:gd name="T2" fmla="*/ 56 w 172"/>
                <a:gd name="T3" fmla="*/ 96 h 120"/>
                <a:gd name="T4" fmla="*/ 72 w 172"/>
                <a:gd name="T5" fmla="*/ 72 h 120"/>
                <a:gd name="T6" fmla="*/ 120 w 172"/>
                <a:gd name="T7" fmla="*/ 40 h 120"/>
                <a:gd name="T8" fmla="*/ 144 w 172"/>
                <a:gd name="T9" fmla="*/ 24 h 120"/>
                <a:gd name="T10" fmla="*/ 168 w 172"/>
                <a:gd name="T11" fmla="*/ 16 h 120"/>
                <a:gd name="T12" fmla="*/ 168 w 172"/>
                <a:gd name="T13" fmla="*/ 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2" h="120">
                  <a:moveTo>
                    <a:pt x="0" y="120"/>
                  </a:moveTo>
                  <a:cubicBezTo>
                    <a:pt x="24" y="114"/>
                    <a:pt x="38" y="114"/>
                    <a:pt x="56" y="96"/>
                  </a:cubicBezTo>
                  <a:cubicBezTo>
                    <a:pt x="63" y="89"/>
                    <a:pt x="65" y="78"/>
                    <a:pt x="72" y="72"/>
                  </a:cubicBezTo>
                  <a:cubicBezTo>
                    <a:pt x="86" y="59"/>
                    <a:pt x="104" y="51"/>
                    <a:pt x="120" y="40"/>
                  </a:cubicBezTo>
                  <a:cubicBezTo>
                    <a:pt x="128" y="35"/>
                    <a:pt x="135" y="27"/>
                    <a:pt x="144" y="24"/>
                  </a:cubicBezTo>
                  <a:cubicBezTo>
                    <a:pt x="152" y="21"/>
                    <a:pt x="162" y="22"/>
                    <a:pt x="168" y="16"/>
                  </a:cubicBezTo>
                  <a:cubicBezTo>
                    <a:pt x="172" y="12"/>
                    <a:pt x="168" y="5"/>
                    <a:pt x="168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26" name="Freeform 90"/>
            <p:cNvSpPr>
              <a:spLocks/>
            </p:cNvSpPr>
            <p:nvPr/>
          </p:nvSpPr>
          <p:spPr bwMode="auto">
            <a:xfrm>
              <a:off x="3512" y="2144"/>
              <a:ext cx="224" cy="216"/>
            </a:xfrm>
            <a:custGeom>
              <a:avLst/>
              <a:gdLst>
                <a:gd name="T0" fmla="*/ 0 w 224"/>
                <a:gd name="T1" fmla="*/ 216 h 216"/>
                <a:gd name="T2" fmla="*/ 8 w 224"/>
                <a:gd name="T3" fmla="*/ 184 h 216"/>
                <a:gd name="T4" fmla="*/ 56 w 224"/>
                <a:gd name="T5" fmla="*/ 152 h 216"/>
                <a:gd name="T6" fmla="*/ 112 w 224"/>
                <a:gd name="T7" fmla="*/ 64 h 216"/>
                <a:gd name="T8" fmla="*/ 152 w 224"/>
                <a:gd name="T9" fmla="*/ 48 h 216"/>
                <a:gd name="T10" fmla="*/ 224 w 224"/>
                <a:gd name="T11" fmla="*/ 0 h 2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4" h="216">
                  <a:moveTo>
                    <a:pt x="0" y="216"/>
                  </a:moveTo>
                  <a:cubicBezTo>
                    <a:pt x="3" y="205"/>
                    <a:pt x="1" y="192"/>
                    <a:pt x="8" y="184"/>
                  </a:cubicBezTo>
                  <a:cubicBezTo>
                    <a:pt x="21" y="170"/>
                    <a:pt x="56" y="152"/>
                    <a:pt x="56" y="152"/>
                  </a:cubicBezTo>
                  <a:cubicBezTo>
                    <a:pt x="72" y="103"/>
                    <a:pt x="59" y="135"/>
                    <a:pt x="112" y="64"/>
                  </a:cubicBezTo>
                  <a:cubicBezTo>
                    <a:pt x="121" y="53"/>
                    <a:pt x="139" y="54"/>
                    <a:pt x="152" y="48"/>
                  </a:cubicBezTo>
                  <a:cubicBezTo>
                    <a:pt x="177" y="35"/>
                    <a:pt x="204" y="20"/>
                    <a:pt x="224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9192" name="Rectangle 91"/>
          <p:cNvSpPr>
            <a:spLocks noChangeArrowheads="1"/>
          </p:cNvSpPr>
          <p:nvPr/>
        </p:nvSpPr>
        <p:spPr bwMode="auto">
          <a:xfrm rot="-5400000">
            <a:off x="4119563" y="1395413"/>
            <a:ext cx="6350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400" smtClean="0">
                <a:latin typeface="Tahoma" pitchFamily="34" charset="0"/>
              </a:rPr>
              <a:t>25</a:t>
            </a:r>
          </a:p>
        </p:txBody>
      </p:sp>
      <p:grpSp>
        <p:nvGrpSpPr>
          <p:cNvPr id="70748" name="Group 92"/>
          <p:cNvGrpSpPr>
            <a:grpSpLocks/>
          </p:cNvGrpSpPr>
          <p:nvPr/>
        </p:nvGrpSpPr>
        <p:grpSpPr bwMode="auto">
          <a:xfrm>
            <a:off x="415925" y="1536700"/>
            <a:ext cx="4503738" cy="1754188"/>
            <a:chOff x="299" y="1104"/>
            <a:chExt cx="2837" cy="1326"/>
          </a:xfrm>
        </p:grpSpPr>
        <p:sp>
          <p:nvSpPr>
            <p:cNvPr id="54314" name="Freeform 93"/>
            <p:cNvSpPr>
              <a:spLocks/>
            </p:cNvSpPr>
            <p:nvPr/>
          </p:nvSpPr>
          <p:spPr bwMode="auto">
            <a:xfrm>
              <a:off x="2416" y="1104"/>
              <a:ext cx="712" cy="552"/>
            </a:xfrm>
            <a:custGeom>
              <a:avLst/>
              <a:gdLst>
                <a:gd name="T0" fmla="*/ 0 w 712"/>
                <a:gd name="T1" fmla="*/ 552 h 552"/>
                <a:gd name="T2" fmla="*/ 112 w 712"/>
                <a:gd name="T3" fmla="*/ 480 h 552"/>
                <a:gd name="T4" fmla="*/ 208 w 712"/>
                <a:gd name="T5" fmla="*/ 456 h 552"/>
                <a:gd name="T6" fmla="*/ 272 w 712"/>
                <a:gd name="T7" fmla="*/ 408 h 552"/>
                <a:gd name="T8" fmla="*/ 384 w 712"/>
                <a:gd name="T9" fmla="*/ 352 h 552"/>
                <a:gd name="T10" fmla="*/ 464 w 712"/>
                <a:gd name="T11" fmla="*/ 272 h 552"/>
                <a:gd name="T12" fmla="*/ 496 w 712"/>
                <a:gd name="T13" fmla="*/ 248 h 552"/>
                <a:gd name="T14" fmla="*/ 536 w 712"/>
                <a:gd name="T15" fmla="*/ 152 h 552"/>
                <a:gd name="T16" fmla="*/ 576 w 712"/>
                <a:gd name="T17" fmla="*/ 128 h 552"/>
                <a:gd name="T18" fmla="*/ 712 w 712"/>
                <a:gd name="T19" fmla="*/ 0 h 5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2" h="552">
                  <a:moveTo>
                    <a:pt x="0" y="552"/>
                  </a:moveTo>
                  <a:cubicBezTo>
                    <a:pt x="38" y="527"/>
                    <a:pt x="63" y="488"/>
                    <a:pt x="112" y="480"/>
                  </a:cubicBezTo>
                  <a:cubicBezTo>
                    <a:pt x="136" y="476"/>
                    <a:pt x="187" y="470"/>
                    <a:pt x="208" y="456"/>
                  </a:cubicBezTo>
                  <a:cubicBezTo>
                    <a:pt x="230" y="441"/>
                    <a:pt x="249" y="421"/>
                    <a:pt x="272" y="408"/>
                  </a:cubicBezTo>
                  <a:cubicBezTo>
                    <a:pt x="313" y="386"/>
                    <a:pt x="346" y="381"/>
                    <a:pt x="384" y="352"/>
                  </a:cubicBezTo>
                  <a:cubicBezTo>
                    <a:pt x="412" y="296"/>
                    <a:pt x="390" y="327"/>
                    <a:pt x="464" y="272"/>
                  </a:cubicBezTo>
                  <a:cubicBezTo>
                    <a:pt x="475" y="264"/>
                    <a:pt x="496" y="248"/>
                    <a:pt x="496" y="248"/>
                  </a:cubicBezTo>
                  <a:cubicBezTo>
                    <a:pt x="509" y="222"/>
                    <a:pt x="515" y="173"/>
                    <a:pt x="536" y="152"/>
                  </a:cubicBezTo>
                  <a:cubicBezTo>
                    <a:pt x="547" y="141"/>
                    <a:pt x="564" y="138"/>
                    <a:pt x="576" y="128"/>
                  </a:cubicBezTo>
                  <a:cubicBezTo>
                    <a:pt x="624" y="90"/>
                    <a:pt x="669" y="43"/>
                    <a:pt x="712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15" name="Text Box 94"/>
            <p:cNvSpPr txBox="1">
              <a:spLocks noChangeArrowheads="1"/>
            </p:cNvSpPr>
            <p:nvPr/>
          </p:nvSpPr>
          <p:spPr bwMode="auto">
            <a:xfrm rot="-5400000">
              <a:off x="1948" y="2087"/>
              <a:ext cx="3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accent2"/>
                  </a:solidFill>
                  <a:latin typeface="Tahoma" panose="020B0604030504040204" pitchFamily="34" charset="0"/>
                </a:rPr>
                <a:t>25</a:t>
              </a:r>
              <a:endParaRPr lang="en-US" altLang="zh-CN" sz="3600">
                <a:latin typeface="Tahoma" panose="020B0604030504040204" pitchFamily="34" charset="0"/>
              </a:endParaRPr>
            </a:p>
          </p:txBody>
        </p:sp>
        <p:sp>
          <p:nvSpPr>
            <p:cNvPr id="54316" name="Text Box 95"/>
            <p:cNvSpPr txBox="1">
              <a:spLocks noChangeArrowheads="1"/>
            </p:cNvSpPr>
            <p:nvPr/>
          </p:nvSpPr>
          <p:spPr bwMode="auto">
            <a:xfrm>
              <a:off x="299" y="1340"/>
              <a:ext cx="1242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New Root</a:t>
              </a:r>
              <a:endParaRPr lang="en-US" altLang="zh-CN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317" name="Freeform 96"/>
            <p:cNvSpPr>
              <a:spLocks/>
            </p:cNvSpPr>
            <p:nvPr/>
          </p:nvSpPr>
          <p:spPr bwMode="auto">
            <a:xfrm>
              <a:off x="1408" y="1688"/>
              <a:ext cx="296" cy="288"/>
            </a:xfrm>
            <a:custGeom>
              <a:avLst/>
              <a:gdLst>
                <a:gd name="T0" fmla="*/ 0 w 296"/>
                <a:gd name="T1" fmla="*/ 0 h 288"/>
                <a:gd name="T2" fmla="*/ 160 w 296"/>
                <a:gd name="T3" fmla="*/ 56 h 288"/>
                <a:gd name="T4" fmla="*/ 296 w 296"/>
                <a:gd name="T5" fmla="*/ 288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6" h="288">
                  <a:moveTo>
                    <a:pt x="0" y="0"/>
                  </a:moveTo>
                  <a:cubicBezTo>
                    <a:pt x="55" y="4"/>
                    <a:pt x="111" y="8"/>
                    <a:pt x="160" y="56"/>
                  </a:cubicBezTo>
                  <a:cubicBezTo>
                    <a:pt x="209" y="104"/>
                    <a:pt x="252" y="196"/>
                    <a:pt x="296" y="288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18" name="Freeform 97"/>
            <p:cNvSpPr>
              <a:spLocks/>
            </p:cNvSpPr>
            <p:nvPr/>
          </p:nvSpPr>
          <p:spPr bwMode="auto">
            <a:xfrm>
              <a:off x="2464" y="1184"/>
              <a:ext cx="672" cy="360"/>
            </a:xfrm>
            <a:custGeom>
              <a:avLst/>
              <a:gdLst>
                <a:gd name="T0" fmla="*/ 0 w 672"/>
                <a:gd name="T1" fmla="*/ 0 h 360"/>
                <a:gd name="T2" fmla="*/ 80 w 672"/>
                <a:gd name="T3" fmla="*/ 24 h 360"/>
                <a:gd name="T4" fmla="*/ 128 w 672"/>
                <a:gd name="T5" fmla="*/ 64 h 360"/>
                <a:gd name="T6" fmla="*/ 240 w 672"/>
                <a:gd name="T7" fmla="*/ 88 h 360"/>
                <a:gd name="T8" fmla="*/ 472 w 672"/>
                <a:gd name="T9" fmla="*/ 208 h 360"/>
                <a:gd name="T10" fmla="*/ 520 w 672"/>
                <a:gd name="T11" fmla="*/ 272 h 360"/>
                <a:gd name="T12" fmla="*/ 608 w 672"/>
                <a:gd name="T13" fmla="*/ 304 h 360"/>
                <a:gd name="T14" fmla="*/ 672 w 672"/>
                <a:gd name="T15" fmla="*/ 360 h 3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72" h="360">
                  <a:moveTo>
                    <a:pt x="0" y="0"/>
                  </a:moveTo>
                  <a:cubicBezTo>
                    <a:pt x="25" y="12"/>
                    <a:pt x="55" y="12"/>
                    <a:pt x="80" y="24"/>
                  </a:cubicBezTo>
                  <a:cubicBezTo>
                    <a:pt x="99" y="33"/>
                    <a:pt x="110" y="53"/>
                    <a:pt x="128" y="64"/>
                  </a:cubicBezTo>
                  <a:cubicBezTo>
                    <a:pt x="162" y="86"/>
                    <a:pt x="201" y="84"/>
                    <a:pt x="240" y="88"/>
                  </a:cubicBezTo>
                  <a:cubicBezTo>
                    <a:pt x="321" y="123"/>
                    <a:pt x="391" y="173"/>
                    <a:pt x="472" y="208"/>
                  </a:cubicBezTo>
                  <a:cubicBezTo>
                    <a:pt x="483" y="226"/>
                    <a:pt x="499" y="260"/>
                    <a:pt x="520" y="272"/>
                  </a:cubicBezTo>
                  <a:cubicBezTo>
                    <a:pt x="596" y="314"/>
                    <a:pt x="540" y="263"/>
                    <a:pt x="608" y="304"/>
                  </a:cubicBezTo>
                  <a:cubicBezTo>
                    <a:pt x="612" y="307"/>
                    <a:pt x="672" y="347"/>
                    <a:pt x="672" y="36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0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查找</a:t>
            </a:r>
            <a:r>
              <a:rPr lang="en-US" altLang="zh-CN" smtClean="0"/>
              <a:t>B+</a:t>
            </a:r>
            <a:r>
              <a:rPr smtClean="0"/>
              <a:t>树</a:t>
            </a:r>
          </a:p>
        </p:txBody>
      </p:sp>
      <p:sp>
        <p:nvSpPr>
          <p:cNvPr id="55299" name="Rectangle 2"/>
          <p:cNvSpPr>
            <a:spLocks noChangeArrowheads="1"/>
          </p:cNvSpPr>
          <p:nvPr/>
        </p:nvSpPr>
        <p:spPr bwMode="auto">
          <a:xfrm>
            <a:off x="1042988" y="817563"/>
            <a:ext cx="6480175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Select * from department where dept_id = 115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 rot="-5400000">
            <a:off x="4476750" y="1285875"/>
            <a:ext cx="468313" cy="1211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100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 rot="-5400000">
            <a:off x="6800850" y="1930400"/>
            <a:ext cx="468313" cy="1427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120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150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180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 rot="-5400000">
            <a:off x="2446338" y="1989138"/>
            <a:ext cx="468312" cy="1325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30</a:t>
            </a:r>
          </a:p>
        </p:txBody>
      </p:sp>
      <p:sp>
        <p:nvSpPr>
          <p:cNvPr id="55303" name="Line 7"/>
          <p:cNvSpPr>
            <a:spLocks noChangeShapeType="1"/>
          </p:cNvSpPr>
          <p:nvPr/>
        </p:nvSpPr>
        <p:spPr bwMode="auto">
          <a:xfrm flipH="1">
            <a:off x="3471863" y="1897063"/>
            <a:ext cx="865187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4" name="Line 8"/>
          <p:cNvSpPr>
            <a:spLocks noChangeShapeType="1"/>
          </p:cNvSpPr>
          <p:nvPr/>
        </p:nvSpPr>
        <p:spPr bwMode="auto">
          <a:xfrm>
            <a:off x="5043488" y="1847850"/>
            <a:ext cx="1184275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 rot="-5400000">
            <a:off x="989012" y="3057526"/>
            <a:ext cx="468313" cy="1223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5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11</a:t>
            </a:r>
          </a:p>
        </p:txBody>
      </p:sp>
      <p:sp>
        <p:nvSpPr>
          <p:cNvPr id="55306" name="Rectangle 10"/>
          <p:cNvSpPr>
            <a:spLocks noChangeArrowheads="1"/>
          </p:cNvSpPr>
          <p:nvPr/>
        </p:nvSpPr>
        <p:spPr bwMode="auto">
          <a:xfrm rot="-5400000">
            <a:off x="2447926" y="3182937"/>
            <a:ext cx="468312" cy="1008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35</a:t>
            </a:r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 rot="-5400000">
            <a:off x="3697288" y="3136900"/>
            <a:ext cx="468312" cy="1093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100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101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110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 rot="-5400000">
            <a:off x="5179220" y="3075781"/>
            <a:ext cx="468312" cy="120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120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130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 rot="-5400000">
            <a:off x="6570662" y="3167063"/>
            <a:ext cx="468313" cy="1036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150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156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179</a:t>
            </a: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 rot="-5400000">
            <a:off x="7877968" y="3088482"/>
            <a:ext cx="468313" cy="1181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180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200</a:t>
            </a:r>
          </a:p>
        </p:txBody>
      </p:sp>
      <p:sp>
        <p:nvSpPr>
          <p:cNvPr id="55311" name="Line 15"/>
          <p:cNvSpPr>
            <a:spLocks noChangeShapeType="1"/>
          </p:cNvSpPr>
          <p:nvPr/>
        </p:nvSpPr>
        <p:spPr bwMode="auto">
          <a:xfrm flipH="1">
            <a:off x="1581150" y="2703513"/>
            <a:ext cx="779463" cy="67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2" name="Line 16"/>
          <p:cNvSpPr>
            <a:spLocks noChangeShapeType="1"/>
          </p:cNvSpPr>
          <p:nvPr/>
        </p:nvSpPr>
        <p:spPr bwMode="auto">
          <a:xfrm flipH="1">
            <a:off x="2647950" y="2690813"/>
            <a:ext cx="274638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3" name="Line 17"/>
          <p:cNvSpPr>
            <a:spLocks noChangeShapeType="1"/>
          </p:cNvSpPr>
          <p:nvPr/>
        </p:nvSpPr>
        <p:spPr bwMode="auto">
          <a:xfrm flipH="1">
            <a:off x="4422775" y="2570163"/>
            <a:ext cx="2035175" cy="793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4" name="Line 18"/>
          <p:cNvSpPr>
            <a:spLocks noChangeShapeType="1"/>
          </p:cNvSpPr>
          <p:nvPr/>
        </p:nvSpPr>
        <p:spPr bwMode="auto">
          <a:xfrm flipH="1">
            <a:off x="5678488" y="2617788"/>
            <a:ext cx="1169987" cy="735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5" name="Line 19"/>
          <p:cNvSpPr>
            <a:spLocks noChangeShapeType="1"/>
          </p:cNvSpPr>
          <p:nvPr/>
        </p:nvSpPr>
        <p:spPr bwMode="auto">
          <a:xfrm flipH="1">
            <a:off x="6977063" y="2654300"/>
            <a:ext cx="2603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6" name="Line 20"/>
          <p:cNvSpPr>
            <a:spLocks noChangeShapeType="1"/>
          </p:cNvSpPr>
          <p:nvPr/>
        </p:nvSpPr>
        <p:spPr bwMode="auto">
          <a:xfrm>
            <a:off x="7569200" y="2630488"/>
            <a:ext cx="274638" cy="769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7" name="Line 21"/>
          <p:cNvSpPr>
            <a:spLocks noChangeShapeType="1"/>
          </p:cNvSpPr>
          <p:nvPr/>
        </p:nvSpPr>
        <p:spPr bwMode="auto">
          <a:xfrm>
            <a:off x="815975" y="380841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8" name="Line 22"/>
          <p:cNvSpPr>
            <a:spLocks noChangeShapeType="1"/>
          </p:cNvSpPr>
          <p:nvPr/>
        </p:nvSpPr>
        <p:spPr bwMode="auto">
          <a:xfrm>
            <a:off x="1228725" y="381476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9" name="Line 23"/>
          <p:cNvSpPr>
            <a:spLocks noChangeShapeType="1"/>
          </p:cNvSpPr>
          <p:nvPr/>
        </p:nvSpPr>
        <p:spPr bwMode="auto">
          <a:xfrm>
            <a:off x="1589088" y="3838575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20" name="Line 24"/>
          <p:cNvSpPr>
            <a:spLocks noChangeShapeType="1"/>
          </p:cNvSpPr>
          <p:nvPr/>
        </p:nvSpPr>
        <p:spPr bwMode="auto">
          <a:xfrm>
            <a:off x="2454275" y="3862388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21" name="Line 25"/>
          <p:cNvSpPr>
            <a:spLocks noChangeShapeType="1"/>
          </p:cNvSpPr>
          <p:nvPr/>
        </p:nvSpPr>
        <p:spPr bwMode="auto">
          <a:xfrm>
            <a:off x="3579813" y="3887788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22" name="Line 26"/>
          <p:cNvSpPr>
            <a:spLocks noChangeShapeType="1"/>
          </p:cNvSpPr>
          <p:nvPr/>
        </p:nvSpPr>
        <p:spPr bwMode="auto">
          <a:xfrm>
            <a:off x="2881313" y="3857625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23" name="Line 27"/>
          <p:cNvSpPr>
            <a:spLocks noChangeShapeType="1"/>
          </p:cNvSpPr>
          <p:nvPr/>
        </p:nvSpPr>
        <p:spPr bwMode="auto">
          <a:xfrm>
            <a:off x="3933825" y="3894138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24" name="Line 28"/>
          <p:cNvSpPr>
            <a:spLocks noChangeShapeType="1"/>
          </p:cNvSpPr>
          <p:nvPr/>
        </p:nvSpPr>
        <p:spPr bwMode="auto">
          <a:xfrm>
            <a:off x="4259263" y="3889375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25" name="Line 29"/>
          <p:cNvSpPr>
            <a:spLocks noChangeShapeType="1"/>
          </p:cNvSpPr>
          <p:nvPr/>
        </p:nvSpPr>
        <p:spPr bwMode="auto">
          <a:xfrm>
            <a:off x="5197475" y="3889375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26" name="Line 30"/>
          <p:cNvSpPr>
            <a:spLocks noChangeShapeType="1"/>
          </p:cNvSpPr>
          <p:nvPr/>
        </p:nvSpPr>
        <p:spPr bwMode="auto">
          <a:xfrm>
            <a:off x="5581650" y="3895725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27" name="Line 31"/>
          <p:cNvSpPr>
            <a:spLocks noChangeShapeType="1"/>
          </p:cNvSpPr>
          <p:nvPr/>
        </p:nvSpPr>
        <p:spPr bwMode="auto">
          <a:xfrm>
            <a:off x="6426200" y="3925888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28" name="Line 32"/>
          <p:cNvSpPr>
            <a:spLocks noChangeShapeType="1"/>
          </p:cNvSpPr>
          <p:nvPr/>
        </p:nvSpPr>
        <p:spPr bwMode="auto">
          <a:xfrm>
            <a:off x="6808788" y="3933825"/>
            <a:ext cx="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29" name="Line 33"/>
          <p:cNvSpPr>
            <a:spLocks noChangeShapeType="1"/>
          </p:cNvSpPr>
          <p:nvPr/>
        </p:nvSpPr>
        <p:spPr bwMode="auto">
          <a:xfrm>
            <a:off x="7178675" y="3941763"/>
            <a:ext cx="0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30" name="Line 34"/>
          <p:cNvSpPr>
            <a:spLocks noChangeShapeType="1"/>
          </p:cNvSpPr>
          <p:nvPr/>
        </p:nvSpPr>
        <p:spPr bwMode="auto">
          <a:xfrm>
            <a:off x="7923213" y="3875088"/>
            <a:ext cx="0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31" name="Line 35"/>
          <p:cNvSpPr>
            <a:spLocks noChangeShapeType="1"/>
          </p:cNvSpPr>
          <p:nvPr/>
        </p:nvSpPr>
        <p:spPr bwMode="auto">
          <a:xfrm>
            <a:off x="8262938" y="3870325"/>
            <a:ext cx="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84" name="Freeform 36"/>
          <p:cNvSpPr>
            <a:spLocks/>
          </p:cNvSpPr>
          <p:nvPr/>
        </p:nvSpPr>
        <p:spPr bwMode="auto">
          <a:xfrm>
            <a:off x="5316538" y="1847850"/>
            <a:ext cx="1055687" cy="554038"/>
          </a:xfrm>
          <a:custGeom>
            <a:avLst/>
            <a:gdLst>
              <a:gd name="T0" fmla="*/ 0 w 897"/>
              <a:gd name="T1" fmla="*/ 0 h 416"/>
              <a:gd name="T2" fmla="*/ 2147483646 w 897"/>
              <a:gd name="T3" fmla="*/ 2147483646 h 416"/>
              <a:gd name="T4" fmla="*/ 2147483646 w 897"/>
              <a:gd name="T5" fmla="*/ 2147483646 h 416"/>
              <a:gd name="T6" fmla="*/ 2147483646 w 897"/>
              <a:gd name="T7" fmla="*/ 2147483646 h 416"/>
              <a:gd name="T8" fmla="*/ 2147483646 w 897"/>
              <a:gd name="T9" fmla="*/ 2147483646 h 416"/>
              <a:gd name="T10" fmla="*/ 2147483646 w 897"/>
              <a:gd name="T11" fmla="*/ 2147483646 h 416"/>
              <a:gd name="T12" fmla="*/ 2147483646 w 897"/>
              <a:gd name="T13" fmla="*/ 2147483646 h 4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97" h="416">
                <a:moveTo>
                  <a:pt x="0" y="0"/>
                </a:moveTo>
                <a:cubicBezTo>
                  <a:pt x="167" y="20"/>
                  <a:pt x="333" y="42"/>
                  <a:pt x="501" y="57"/>
                </a:cubicBezTo>
                <a:cubicBezTo>
                  <a:pt x="579" y="83"/>
                  <a:pt x="659" y="99"/>
                  <a:pt x="737" y="123"/>
                </a:cubicBezTo>
                <a:cubicBezTo>
                  <a:pt x="743" y="132"/>
                  <a:pt x="748" y="143"/>
                  <a:pt x="756" y="151"/>
                </a:cubicBezTo>
                <a:cubicBezTo>
                  <a:pt x="764" y="159"/>
                  <a:pt x="777" y="161"/>
                  <a:pt x="784" y="170"/>
                </a:cubicBezTo>
                <a:cubicBezTo>
                  <a:pt x="798" y="188"/>
                  <a:pt x="805" y="231"/>
                  <a:pt x="822" y="255"/>
                </a:cubicBezTo>
                <a:cubicBezTo>
                  <a:pt x="838" y="307"/>
                  <a:pt x="847" y="389"/>
                  <a:pt x="897" y="41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8885" name="Freeform 37"/>
          <p:cNvSpPr>
            <a:spLocks/>
          </p:cNvSpPr>
          <p:nvPr/>
        </p:nvSpPr>
        <p:spPr bwMode="auto">
          <a:xfrm>
            <a:off x="5043488" y="2690813"/>
            <a:ext cx="1219200" cy="762000"/>
          </a:xfrm>
          <a:custGeom>
            <a:avLst/>
            <a:gdLst>
              <a:gd name="T0" fmla="*/ 2147483646 w 1615"/>
              <a:gd name="T1" fmla="*/ 0 h 500"/>
              <a:gd name="T2" fmla="*/ 2147483646 w 1615"/>
              <a:gd name="T3" fmla="*/ 2147483646 h 500"/>
              <a:gd name="T4" fmla="*/ 2147483646 w 1615"/>
              <a:gd name="T5" fmla="*/ 2147483646 h 500"/>
              <a:gd name="T6" fmla="*/ 2147483646 w 1615"/>
              <a:gd name="T7" fmla="*/ 2147483646 h 500"/>
              <a:gd name="T8" fmla="*/ 2147483646 w 1615"/>
              <a:gd name="T9" fmla="*/ 2147483646 h 500"/>
              <a:gd name="T10" fmla="*/ 2147483646 w 1615"/>
              <a:gd name="T11" fmla="*/ 2147483646 h 500"/>
              <a:gd name="T12" fmla="*/ 2147483646 w 1615"/>
              <a:gd name="T13" fmla="*/ 2147483646 h 500"/>
              <a:gd name="T14" fmla="*/ 2147483646 w 1615"/>
              <a:gd name="T15" fmla="*/ 2147483646 h 500"/>
              <a:gd name="T16" fmla="*/ 2147483646 w 1615"/>
              <a:gd name="T17" fmla="*/ 2147483646 h 500"/>
              <a:gd name="T18" fmla="*/ 2147483646 w 1615"/>
              <a:gd name="T19" fmla="*/ 2147483646 h 500"/>
              <a:gd name="T20" fmla="*/ 2147483646 w 1615"/>
              <a:gd name="T21" fmla="*/ 2147483646 h 500"/>
              <a:gd name="T22" fmla="*/ 0 w 1615"/>
              <a:gd name="T23" fmla="*/ 2147483646 h 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15" h="500">
                <a:moveTo>
                  <a:pt x="1615" y="0"/>
                </a:moveTo>
                <a:cubicBezTo>
                  <a:pt x="1549" y="43"/>
                  <a:pt x="1495" y="48"/>
                  <a:pt x="1416" y="57"/>
                </a:cubicBezTo>
                <a:cubicBezTo>
                  <a:pt x="1194" y="128"/>
                  <a:pt x="864" y="99"/>
                  <a:pt x="652" y="104"/>
                </a:cubicBezTo>
                <a:cubicBezTo>
                  <a:pt x="578" y="127"/>
                  <a:pt x="500" y="113"/>
                  <a:pt x="425" y="132"/>
                </a:cubicBezTo>
                <a:cubicBezTo>
                  <a:pt x="375" y="145"/>
                  <a:pt x="418" y="138"/>
                  <a:pt x="368" y="160"/>
                </a:cubicBezTo>
                <a:cubicBezTo>
                  <a:pt x="350" y="168"/>
                  <a:pt x="312" y="179"/>
                  <a:pt x="312" y="179"/>
                </a:cubicBezTo>
                <a:cubicBezTo>
                  <a:pt x="278" y="231"/>
                  <a:pt x="202" y="254"/>
                  <a:pt x="142" y="264"/>
                </a:cubicBezTo>
                <a:cubicBezTo>
                  <a:pt x="129" y="269"/>
                  <a:pt x="92" y="278"/>
                  <a:pt x="85" y="293"/>
                </a:cubicBezTo>
                <a:cubicBezTo>
                  <a:pt x="57" y="350"/>
                  <a:pt x="88" y="385"/>
                  <a:pt x="28" y="406"/>
                </a:cubicBezTo>
                <a:cubicBezTo>
                  <a:pt x="25" y="415"/>
                  <a:pt x="22" y="425"/>
                  <a:pt x="19" y="434"/>
                </a:cubicBezTo>
                <a:cubicBezTo>
                  <a:pt x="16" y="447"/>
                  <a:pt x="14" y="459"/>
                  <a:pt x="10" y="472"/>
                </a:cubicBezTo>
                <a:cubicBezTo>
                  <a:pt x="7" y="482"/>
                  <a:pt x="0" y="500"/>
                  <a:pt x="0" y="50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8887" name="AutoShape 39"/>
          <p:cNvSpPr>
            <a:spLocks noChangeArrowheads="1"/>
          </p:cNvSpPr>
          <p:nvPr/>
        </p:nvSpPr>
        <p:spPr bwMode="auto">
          <a:xfrm>
            <a:off x="3397250" y="3167063"/>
            <a:ext cx="1081088" cy="1039812"/>
          </a:xfrm>
          <a:prstGeom prst="rightArrow">
            <a:avLst>
              <a:gd name="adj1" fmla="val 50000"/>
              <a:gd name="adj2" fmla="val 53515"/>
            </a:avLst>
          </a:prstGeom>
          <a:solidFill>
            <a:srgbClr val="FF0000">
              <a:alpha val="3490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800"/>
          </a:p>
        </p:txBody>
      </p:sp>
      <p:sp>
        <p:nvSpPr>
          <p:cNvPr id="78888" name="Text Box 40"/>
          <p:cNvSpPr txBox="1">
            <a:spLocks noChangeArrowheads="1"/>
          </p:cNvSpPr>
          <p:nvPr/>
        </p:nvSpPr>
        <p:spPr bwMode="auto">
          <a:xfrm>
            <a:off x="2820988" y="4467225"/>
            <a:ext cx="2914650" cy="523875"/>
          </a:xfrm>
          <a:prstGeom prst="rect">
            <a:avLst/>
          </a:prstGeom>
          <a:solidFill>
            <a:srgbClr val="33CCCC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No record satisfied</a:t>
            </a:r>
          </a:p>
        </p:txBody>
      </p:sp>
      <p:sp>
        <p:nvSpPr>
          <p:cNvPr id="55336" name="Rectangle 41"/>
          <p:cNvSpPr>
            <a:spLocks noChangeArrowheads="1"/>
          </p:cNvSpPr>
          <p:nvPr/>
        </p:nvSpPr>
        <p:spPr bwMode="auto">
          <a:xfrm>
            <a:off x="7664450" y="1357313"/>
            <a:ext cx="8794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tx2"/>
                </a:solidFill>
              </a:rPr>
              <a:t>n=3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7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7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87" grpId="0" animBg="1"/>
      <p:bldP spid="7888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查找</a:t>
            </a:r>
            <a:r>
              <a:rPr lang="en-US" altLang="zh-CN" smtClean="0"/>
              <a:t>B+</a:t>
            </a:r>
            <a:r>
              <a:rPr smtClean="0"/>
              <a:t>树</a:t>
            </a:r>
          </a:p>
        </p:txBody>
      </p:sp>
      <p:sp>
        <p:nvSpPr>
          <p:cNvPr id="56323" name="Rectangle 46"/>
          <p:cNvSpPr>
            <a:spLocks noChangeArrowheads="1"/>
          </p:cNvSpPr>
          <p:nvPr/>
        </p:nvSpPr>
        <p:spPr bwMode="auto">
          <a:xfrm>
            <a:off x="646113" y="938213"/>
            <a:ext cx="6913562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Select * from department where dept_id = 150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4" name="Rectangle 48"/>
          <p:cNvSpPr>
            <a:spLocks noChangeArrowheads="1"/>
          </p:cNvSpPr>
          <p:nvPr/>
        </p:nvSpPr>
        <p:spPr bwMode="auto">
          <a:xfrm rot="-5400000">
            <a:off x="4476751" y="1344612"/>
            <a:ext cx="468312" cy="1211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100</a:t>
            </a:r>
          </a:p>
        </p:txBody>
      </p:sp>
      <p:sp>
        <p:nvSpPr>
          <p:cNvPr id="56325" name="Rectangle 49"/>
          <p:cNvSpPr>
            <a:spLocks noChangeArrowheads="1"/>
          </p:cNvSpPr>
          <p:nvPr/>
        </p:nvSpPr>
        <p:spPr bwMode="auto">
          <a:xfrm rot="-5400000">
            <a:off x="6800850" y="1987550"/>
            <a:ext cx="468313" cy="1427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120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150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180</a:t>
            </a:r>
          </a:p>
        </p:txBody>
      </p:sp>
      <p:sp>
        <p:nvSpPr>
          <p:cNvPr id="56326" name="Rectangle 50"/>
          <p:cNvSpPr>
            <a:spLocks noChangeArrowheads="1"/>
          </p:cNvSpPr>
          <p:nvPr/>
        </p:nvSpPr>
        <p:spPr bwMode="auto">
          <a:xfrm rot="-5400000">
            <a:off x="2446337" y="2047876"/>
            <a:ext cx="468313" cy="1325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30</a:t>
            </a:r>
          </a:p>
        </p:txBody>
      </p:sp>
      <p:sp>
        <p:nvSpPr>
          <p:cNvPr id="56327" name="Line 51"/>
          <p:cNvSpPr>
            <a:spLocks noChangeShapeType="1"/>
          </p:cNvSpPr>
          <p:nvPr/>
        </p:nvSpPr>
        <p:spPr bwMode="auto">
          <a:xfrm flipH="1">
            <a:off x="3471863" y="1955800"/>
            <a:ext cx="865187" cy="455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8" name="Line 52"/>
          <p:cNvSpPr>
            <a:spLocks noChangeShapeType="1"/>
          </p:cNvSpPr>
          <p:nvPr/>
        </p:nvSpPr>
        <p:spPr bwMode="auto">
          <a:xfrm>
            <a:off x="5043488" y="1906588"/>
            <a:ext cx="1243012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9" name="Rectangle 53"/>
          <p:cNvSpPr>
            <a:spLocks noChangeArrowheads="1"/>
          </p:cNvSpPr>
          <p:nvPr/>
        </p:nvSpPr>
        <p:spPr bwMode="auto">
          <a:xfrm rot="-5400000">
            <a:off x="989013" y="3116263"/>
            <a:ext cx="468312" cy="1223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5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11</a:t>
            </a:r>
          </a:p>
        </p:txBody>
      </p:sp>
      <p:sp>
        <p:nvSpPr>
          <p:cNvPr id="56330" name="Rectangle 54"/>
          <p:cNvSpPr>
            <a:spLocks noChangeArrowheads="1"/>
          </p:cNvSpPr>
          <p:nvPr/>
        </p:nvSpPr>
        <p:spPr bwMode="auto">
          <a:xfrm rot="-5400000">
            <a:off x="2447925" y="3241675"/>
            <a:ext cx="468313" cy="1008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35</a:t>
            </a:r>
          </a:p>
        </p:txBody>
      </p:sp>
      <p:sp>
        <p:nvSpPr>
          <p:cNvPr id="56331" name="Rectangle 55"/>
          <p:cNvSpPr>
            <a:spLocks noChangeArrowheads="1"/>
          </p:cNvSpPr>
          <p:nvPr/>
        </p:nvSpPr>
        <p:spPr bwMode="auto">
          <a:xfrm rot="-5400000">
            <a:off x="3697287" y="3195638"/>
            <a:ext cx="468313" cy="1093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100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101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110</a:t>
            </a:r>
          </a:p>
        </p:txBody>
      </p:sp>
      <p:sp>
        <p:nvSpPr>
          <p:cNvPr id="56332" name="Rectangle 56"/>
          <p:cNvSpPr>
            <a:spLocks noChangeArrowheads="1"/>
          </p:cNvSpPr>
          <p:nvPr/>
        </p:nvSpPr>
        <p:spPr bwMode="auto">
          <a:xfrm rot="-5400000">
            <a:off x="5179219" y="3134519"/>
            <a:ext cx="468313" cy="120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120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130</a:t>
            </a:r>
          </a:p>
        </p:txBody>
      </p:sp>
      <p:sp>
        <p:nvSpPr>
          <p:cNvPr id="56333" name="Rectangle 57"/>
          <p:cNvSpPr>
            <a:spLocks noChangeArrowheads="1"/>
          </p:cNvSpPr>
          <p:nvPr/>
        </p:nvSpPr>
        <p:spPr bwMode="auto">
          <a:xfrm rot="-5400000">
            <a:off x="6570663" y="3225800"/>
            <a:ext cx="468312" cy="1036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150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156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179</a:t>
            </a:r>
          </a:p>
        </p:txBody>
      </p:sp>
      <p:sp>
        <p:nvSpPr>
          <p:cNvPr id="56334" name="Rectangle 58"/>
          <p:cNvSpPr>
            <a:spLocks noChangeArrowheads="1"/>
          </p:cNvSpPr>
          <p:nvPr/>
        </p:nvSpPr>
        <p:spPr bwMode="auto">
          <a:xfrm rot="-5400000">
            <a:off x="7877969" y="3147219"/>
            <a:ext cx="468312" cy="1181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180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200</a:t>
            </a:r>
          </a:p>
        </p:txBody>
      </p:sp>
      <p:sp>
        <p:nvSpPr>
          <p:cNvPr id="56335" name="Line 59"/>
          <p:cNvSpPr>
            <a:spLocks noChangeShapeType="1"/>
          </p:cNvSpPr>
          <p:nvPr/>
        </p:nvSpPr>
        <p:spPr bwMode="auto">
          <a:xfrm flipH="1">
            <a:off x="1581150" y="2760663"/>
            <a:ext cx="779463" cy="67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6" name="Line 60"/>
          <p:cNvSpPr>
            <a:spLocks noChangeShapeType="1"/>
          </p:cNvSpPr>
          <p:nvPr/>
        </p:nvSpPr>
        <p:spPr bwMode="auto">
          <a:xfrm flipH="1">
            <a:off x="2647950" y="2749550"/>
            <a:ext cx="274638" cy="731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7" name="Line 61"/>
          <p:cNvSpPr>
            <a:spLocks noChangeShapeType="1"/>
          </p:cNvSpPr>
          <p:nvPr/>
        </p:nvSpPr>
        <p:spPr bwMode="auto">
          <a:xfrm flipH="1">
            <a:off x="4337050" y="2711450"/>
            <a:ext cx="2120900" cy="77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8" name="Line 62"/>
          <p:cNvSpPr>
            <a:spLocks noChangeShapeType="1"/>
          </p:cNvSpPr>
          <p:nvPr/>
        </p:nvSpPr>
        <p:spPr bwMode="auto">
          <a:xfrm flipH="1">
            <a:off x="5581650" y="2676525"/>
            <a:ext cx="1266825" cy="835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9" name="Line 63"/>
          <p:cNvSpPr>
            <a:spLocks noChangeShapeType="1"/>
          </p:cNvSpPr>
          <p:nvPr/>
        </p:nvSpPr>
        <p:spPr bwMode="auto">
          <a:xfrm flipH="1">
            <a:off x="6977063" y="2711450"/>
            <a:ext cx="260350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0" name="Line 64"/>
          <p:cNvSpPr>
            <a:spLocks noChangeShapeType="1"/>
          </p:cNvSpPr>
          <p:nvPr/>
        </p:nvSpPr>
        <p:spPr bwMode="auto">
          <a:xfrm>
            <a:off x="7569200" y="2687638"/>
            <a:ext cx="274638" cy="769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1" name="Line 65"/>
          <p:cNvSpPr>
            <a:spLocks noChangeShapeType="1"/>
          </p:cNvSpPr>
          <p:nvPr/>
        </p:nvSpPr>
        <p:spPr bwMode="auto">
          <a:xfrm>
            <a:off x="815975" y="3949700"/>
            <a:ext cx="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2" name="Line 66"/>
          <p:cNvSpPr>
            <a:spLocks noChangeShapeType="1"/>
          </p:cNvSpPr>
          <p:nvPr/>
        </p:nvSpPr>
        <p:spPr bwMode="auto">
          <a:xfrm>
            <a:off x="1228725" y="394811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3" name="Line 67"/>
          <p:cNvSpPr>
            <a:spLocks noChangeShapeType="1"/>
          </p:cNvSpPr>
          <p:nvPr/>
        </p:nvSpPr>
        <p:spPr bwMode="auto">
          <a:xfrm>
            <a:off x="1589088" y="394811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4" name="Line 68"/>
          <p:cNvSpPr>
            <a:spLocks noChangeShapeType="1"/>
          </p:cNvSpPr>
          <p:nvPr/>
        </p:nvSpPr>
        <p:spPr bwMode="auto">
          <a:xfrm>
            <a:off x="2454275" y="394811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5" name="Line 69"/>
          <p:cNvSpPr>
            <a:spLocks noChangeShapeType="1"/>
          </p:cNvSpPr>
          <p:nvPr/>
        </p:nvSpPr>
        <p:spPr bwMode="auto">
          <a:xfrm>
            <a:off x="3579813" y="3949700"/>
            <a:ext cx="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6" name="Line 70"/>
          <p:cNvSpPr>
            <a:spLocks noChangeShapeType="1"/>
          </p:cNvSpPr>
          <p:nvPr/>
        </p:nvSpPr>
        <p:spPr bwMode="auto">
          <a:xfrm>
            <a:off x="2881313" y="3949700"/>
            <a:ext cx="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7" name="Line 71"/>
          <p:cNvSpPr>
            <a:spLocks noChangeShapeType="1"/>
          </p:cNvSpPr>
          <p:nvPr/>
        </p:nvSpPr>
        <p:spPr bwMode="auto">
          <a:xfrm>
            <a:off x="3933825" y="394811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8" name="Line 72"/>
          <p:cNvSpPr>
            <a:spLocks noChangeShapeType="1"/>
          </p:cNvSpPr>
          <p:nvPr/>
        </p:nvSpPr>
        <p:spPr bwMode="auto">
          <a:xfrm>
            <a:off x="4259263" y="3949700"/>
            <a:ext cx="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9" name="Line 73"/>
          <p:cNvSpPr>
            <a:spLocks noChangeShapeType="1"/>
          </p:cNvSpPr>
          <p:nvPr/>
        </p:nvSpPr>
        <p:spPr bwMode="auto">
          <a:xfrm>
            <a:off x="5197475" y="3949700"/>
            <a:ext cx="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50" name="Line 74"/>
          <p:cNvSpPr>
            <a:spLocks noChangeShapeType="1"/>
          </p:cNvSpPr>
          <p:nvPr/>
        </p:nvSpPr>
        <p:spPr bwMode="auto">
          <a:xfrm>
            <a:off x="5581650" y="3949700"/>
            <a:ext cx="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51" name="Line 75"/>
          <p:cNvSpPr>
            <a:spLocks noChangeShapeType="1"/>
          </p:cNvSpPr>
          <p:nvPr/>
        </p:nvSpPr>
        <p:spPr bwMode="auto">
          <a:xfrm>
            <a:off x="6426200" y="394811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52" name="Line 76"/>
          <p:cNvSpPr>
            <a:spLocks noChangeShapeType="1"/>
          </p:cNvSpPr>
          <p:nvPr/>
        </p:nvSpPr>
        <p:spPr bwMode="auto">
          <a:xfrm>
            <a:off x="6808788" y="394811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53" name="Line 77"/>
          <p:cNvSpPr>
            <a:spLocks noChangeShapeType="1"/>
          </p:cNvSpPr>
          <p:nvPr/>
        </p:nvSpPr>
        <p:spPr bwMode="auto">
          <a:xfrm>
            <a:off x="7178675" y="394811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54" name="Line 78"/>
          <p:cNvSpPr>
            <a:spLocks noChangeShapeType="1"/>
          </p:cNvSpPr>
          <p:nvPr/>
        </p:nvSpPr>
        <p:spPr bwMode="auto">
          <a:xfrm>
            <a:off x="7923213" y="3949700"/>
            <a:ext cx="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55" name="Line 79"/>
          <p:cNvSpPr>
            <a:spLocks noChangeShapeType="1"/>
          </p:cNvSpPr>
          <p:nvPr/>
        </p:nvSpPr>
        <p:spPr bwMode="auto">
          <a:xfrm>
            <a:off x="8262938" y="394811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60" name="Freeform 80"/>
          <p:cNvSpPr>
            <a:spLocks/>
          </p:cNvSpPr>
          <p:nvPr/>
        </p:nvSpPr>
        <p:spPr bwMode="auto">
          <a:xfrm>
            <a:off x="5316538" y="1906588"/>
            <a:ext cx="1141412" cy="554037"/>
          </a:xfrm>
          <a:custGeom>
            <a:avLst/>
            <a:gdLst>
              <a:gd name="T0" fmla="*/ 0 w 897"/>
              <a:gd name="T1" fmla="*/ 0 h 416"/>
              <a:gd name="T2" fmla="*/ 2147483646 w 897"/>
              <a:gd name="T3" fmla="*/ 2147483646 h 416"/>
              <a:gd name="T4" fmla="*/ 2147483646 w 897"/>
              <a:gd name="T5" fmla="*/ 2147483646 h 416"/>
              <a:gd name="T6" fmla="*/ 2147483646 w 897"/>
              <a:gd name="T7" fmla="*/ 2147483646 h 416"/>
              <a:gd name="T8" fmla="*/ 2147483646 w 897"/>
              <a:gd name="T9" fmla="*/ 2147483646 h 416"/>
              <a:gd name="T10" fmla="*/ 2147483646 w 897"/>
              <a:gd name="T11" fmla="*/ 2147483646 h 416"/>
              <a:gd name="T12" fmla="*/ 2147483646 w 897"/>
              <a:gd name="T13" fmla="*/ 2147483646 h 4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97" h="416">
                <a:moveTo>
                  <a:pt x="0" y="0"/>
                </a:moveTo>
                <a:cubicBezTo>
                  <a:pt x="167" y="20"/>
                  <a:pt x="333" y="42"/>
                  <a:pt x="501" y="57"/>
                </a:cubicBezTo>
                <a:cubicBezTo>
                  <a:pt x="579" y="83"/>
                  <a:pt x="659" y="99"/>
                  <a:pt x="737" y="123"/>
                </a:cubicBezTo>
                <a:cubicBezTo>
                  <a:pt x="743" y="132"/>
                  <a:pt x="748" y="143"/>
                  <a:pt x="756" y="151"/>
                </a:cubicBezTo>
                <a:cubicBezTo>
                  <a:pt x="764" y="159"/>
                  <a:pt x="777" y="161"/>
                  <a:pt x="784" y="170"/>
                </a:cubicBezTo>
                <a:cubicBezTo>
                  <a:pt x="798" y="188"/>
                  <a:pt x="805" y="231"/>
                  <a:pt x="822" y="255"/>
                </a:cubicBezTo>
                <a:cubicBezTo>
                  <a:pt x="838" y="307"/>
                  <a:pt x="847" y="389"/>
                  <a:pt x="897" y="41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61" name="Freeform 81"/>
          <p:cNvSpPr>
            <a:spLocks/>
          </p:cNvSpPr>
          <p:nvPr/>
        </p:nvSpPr>
        <p:spPr bwMode="auto">
          <a:xfrm>
            <a:off x="6423025" y="2873375"/>
            <a:ext cx="660400" cy="638175"/>
          </a:xfrm>
          <a:custGeom>
            <a:avLst/>
            <a:gdLst>
              <a:gd name="T0" fmla="*/ 2147483646 w 1615"/>
              <a:gd name="T1" fmla="*/ 0 h 500"/>
              <a:gd name="T2" fmla="*/ 2147483646 w 1615"/>
              <a:gd name="T3" fmla="*/ 2147483646 h 500"/>
              <a:gd name="T4" fmla="*/ 2147483646 w 1615"/>
              <a:gd name="T5" fmla="*/ 2147483646 h 500"/>
              <a:gd name="T6" fmla="*/ 2147483646 w 1615"/>
              <a:gd name="T7" fmla="*/ 2147483646 h 500"/>
              <a:gd name="T8" fmla="*/ 2147483646 w 1615"/>
              <a:gd name="T9" fmla="*/ 2147483646 h 500"/>
              <a:gd name="T10" fmla="*/ 2147483646 w 1615"/>
              <a:gd name="T11" fmla="*/ 2147483646 h 500"/>
              <a:gd name="T12" fmla="*/ 2147483646 w 1615"/>
              <a:gd name="T13" fmla="*/ 2147483646 h 500"/>
              <a:gd name="T14" fmla="*/ 2147483646 w 1615"/>
              <a:gd name="T15" fmla="*/ 2147483646 h 500"/>
              <a:gd name="T16" fmla="*/ 2147483646 w 1615"/>
              <a:gd name="T17" fmla="*/ 2147483646 h 500"/>
              <a:gd name="T18" fmla="*/ 2147483646 w 1615"/>
              <a:gd name="T19" fmla="*/ 2147483646 h 500"/>
              <a:gd name="T20" fmla="*/ 2147483646 w 1615"/>
              <a:gd name="T21" fmla="*/ 2147483646 h 500"/>
              <a:gd name="T22" fmla="*/ 0 w 1615"/>
              <a:gd name="T23" fmla="*/ 2147483646 h 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15" h="500">
                <a:moveTo>
                  <a:pt x="1615" y="0"/>
                </a:moveTo>
                <a:cubicBezTo>
                  <a:pt x="1549" y="43"/>
                  <a:pt x="1495" y="48"/>
                  <a:pt x="1416" y="57"/>
                </a:cubicBezTo>
                <a:cubicBezTo>
                  <a:pt x="1194" y="128"/>
                  <a:pt x="864" y="99"/>
                  <a:pt x="652" y="104"/>
                </a:cubicBezTo>
                <a:cubicBezTo>
                  <a:pt x="578" y="127"/>
                  <a:pt x="500" y="113"/>
                  <a:pt x="425" y="132"/>
                </a:cubicBezTo>
                <a:cubicBezTo>
                  <a:pt x="375" y="145"/>
                  <a:pt x="418" y="138"/>
                  <a:pt x="368" y="160"/>
                </a:cubicBezTo>
                <a:cubicBezTo>
                  <a:pt x="350" y="168"/>
                  <a:pt x="312" y="179"/>
                  <a:pt x="312" y="179"/>
                </a:cubicBezTo>
                <a:cubicBezTo>
                  <a:pt x="278" y="231"/>
                  <a:pt x="202" y="254"/>
                  <a:pt x="142" y="264"/>
                </a:cubicBezTo>
                <a:cubicBezTo>
                  <a:pt x="129" y="269"/>
                  <a:pt x="92" y="278"/>
                  <a:pt x="85" y="293"/>
                </a:cubicBezTo>
                <a:cubicBezTo>
                  <a:pt x="57" y="350"/>
                  <a:pt x="88" y="385"/>
                  <a:pt x="28" y="406"/>
                </a:cubicBezTo>
                <a:cubicBezTo>
                  <a:pt x="25" y="415"/>
                  <a:pt x="22" y="425"/>
                  <a:pt x="19" y="434"/>
                </a:cubicBezTo>
                <a:cubicBezTo>
                  <a:pt x="16" y="447"/>
                  <a:pt x="14" y="459"/>
                  <a:pt x="10" y="472"/>
                </a:cubicBezTo>
                <a:cubicBezTo>
                  <a:pt x="7" y="482"/>
                  <a:pt x="0" y="500"/>
                  <a:pt x="0" y="50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62" name="AutoShape 82"/>
          <p:cNvSpPr>
            <a:spLocks noChangeArrowheads="1"/>
          </p:cNvSpPr>
          <p:nvPr/>
        </p:nvSpPr>
        <p:spPr bwMode="auto">
          <a:xfrm>
            <a:off x="6278563" y="2843213"/>
            <a:ext cx="287337" cy="1806575"/>
          </a:xfrm>
          <a:prstGeom prst="rightArrow">
            <a:avLst>
              <a:gd name="adj1" fmla="val 28120"/>
              <a:gd name="adj2" fmla="val 40333"/>
            </a:avLst>
          </a:prstGeom>
          <a:solidFill>
            <a:srgbClr val="FF0000">
              <a:alpha val="3490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/>
          </a:p>
        </p:txBody>
      </p:sp>
      <p:sp>
        <p:nvSpPr>
          <p:cNvPr id="71763" name="Text Box 83"/>
          <p:cNvSpPr txBox="1">
            <a:spLocks noChangeArrowheads="1"/>
          </p:cNvSpPr>
          <p:nvPr/>
        </p:nvSpPr>
        <p:spPr bwMode="auto">
          <a:xfrm>
            <a:off x="6037263" y="4537075"/>
            <a:ext cx="1849437" cy="523875"/>
          </a:xfrm>
          <a:prstGeom prst="rect">
            <a:avLst/>
          </a:prstGeom>
          <a:solidFill>
            <a:srgbClr val="33CCCC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Find record</a:t>
            </a:r>
          </a:p>
        </p:txBody>
      </p:sp>
      <p:sp>
        <p:nvSpPr>
          <p:cNvPr id="56360" name="Rectangle 84"/>
          <p:cNvSpPr>
            <a:spLocks noChangeArrowheads="1"/>
          </p:cNvSpPr>
          <p:nvPr/>
        </p:nvSpPr>
        <p:spPr bwMode="auto">
          <a:xfrm>
            <a:off x="7664450" y="831850"/>
            <a:ext cx="87947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>
                <a:solidFill>
                  <a:schemeClr val="accent2"/>
                </a:solidFill>
              </a:rPr>
              <a:t>n=3</a:t>
            </a:r>
            <a:endParaRPr lang="zh-CN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7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7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2" grpId="0" animBg="1"/>
      <p:bldP spid="7176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查找</a:t>
            </a:r>
            <a:r>
              <a:rPr lang="en-US" altLang="zh-CN" smtClean="0"/>
              <a:t>B+</a:t>
            </a:r>
            <a:r>
              <a:rPr smtClean="0"/>
              <a:t>树</a:t>
            </a:r>
          </a:p>
        </p:txBody>
      </p:sp>
      <p:sp>
        <p:nvSpPr>
          <p:cNvPr id="57347" name="Rectangle 51"/>
          <p:cNvSpPr>
            <a:spLocks noChangeArrowheads="1"/>
          </p:cNvSpPr>
          <p:nvPr/>
        </p:nvSpPr>
        <p:spPr bwMode="auto">
          <a:xfrm>
            <a:off x="900113" y="841375"/>
            <a:ext cx="89281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Select * from department where dept_id &gt;=35 and dept_id&lt;= 170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48" name="Rectangle 53"/>
          <p:cNvSpPr>
            <a:spLocks noChangeArrowheads="1"/>
          </p:cNvSpPr>
          <p:nvPr/>
        </p:nvSpPr>
        <p:spPr bwMode="auto">
          <a:xfrm rot="-5400000">
            <a:off x="4394200" y="1323975"/>
            <a:ext cx="468313" cy="1211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100</a:t>
            </a:r>
          </a:p>
        </p:txBody>
      </p:sp>
      <p:sp>
        <p:nvSpPr>
          <p:cNvPr id="57349" name="Rectangle 54"/>
          <p:cNvSpPr>
            <a:spLocks noChangeArrowheads="1"/>
          </p:cNvSpPr>
          <p:nvPr/>
        </p:nvSpPr>
        <p:spPr bwMode="auto">
          <a:xfrm rot="-5400000">
            <a:off x="6718300" y="1968500"/>
            <a:ext cx="468313" cy="1427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120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150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180</a:t>
            </a:r>
          </a:p>
        </p:txBody>
      </p:sp>
      <p:sp>
        <p:nvSpPr>
          <p:cNvPr id="57350" name="Rectangle 55"/>
          <p:cNvSpPr>
            <a:spLocks noChangeArrowheads="1"/>
          </p:cNvSpPr>
          <p:nvPr/>
        </p:nvSpPr>
        <p:spPr bwMode="auto">
          <a:xfrm rot="-5400000">
            <a:off x="2363788" y="2027238"/>
            <a:ext cx="468312" cy="1325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30</a:t>
            </a:r>
          </a:p>
        </p:txBody>
      </p:sp>
      <p:sp>
        <p:nvSpPr>
          <p:cNvPr id="57351" name="Line 56"/>
          <p:cNvSpPr>
            <a:spLocks noChangeShapeType="1"/>
          </p:cNvSpPr>
          <p:nvPr/>
        </p:nvSpPr>
        <p:spPr bwMode="auto">
          <a:xfrm flipH="1">
            <a:off x="3389313" y="1935163"/>
            <a:ext cx="865187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2" name="Line 57"/>
          <p:cNvSpPr>
            <a:spLocks noChangeShapeType="1"/>
          </p:cNvSpPr>
          <p:nvPr/>
        </p:nvSpPr>
        <p:spPr bwMode="auto">
          <a:xfrm>
            <a:off x="4960938" y="1885950"/>
            <a:ext cx="1184275" cy="554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3" name="Rectangle 58"/>
          <p:cNvSpPr>
            <a:spLocks noChangeArrowheads="1"/>
          </p:cNvSpPr>
          <p:nvPr/>
        </p:nvSpPr>
        <p:spPr bwMode="auto">
          <a:xfrm rot="-5400000">
            <a:off x="906462" y="3095626"/>
            <a:ext cx="468313" cy="1223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5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11</a:t>
            </a:r>
          </a:p>
        </p:txBody>
      </p:sp>
      <p:sp>
        <p:nvSpPr>
          <p:cNvPr id="57354" name="Rectangle 59"/>
          <p:cNvSpPr>
            <a:spLocks noChangeArrowheads="1"/>
          </p:cNvSpPr>
          <p:nvPr/>
        </p:nvSpPr>
        <p:spPr bwMode="auto">
          <a:xfrm rot="-5400000">
            <a:off x="2365376" y="3221037"/>
            <a:ext cx="468312" cy="1008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35</a:t>
            </a:r>
          </a:p>
        </p:txBody>
      </p:sp>
      <p:sp>
        <p:nvSpPr>
          <p:cNvPr id="57355" name="Rectangle 60"/>
          <p:cNvSpPr>
            <a:spLocks noChangeArrowheads="1"/>
          </p:cNvSpPr>
          <p:nvPr/>
        </p:nvSpPr>
        <p:spPr bwMode="auto">
          <a:xfrm rot="-5400000">
            <a:off x="3614738" y="3175000"/>
            <a:ext cx="468312" cy="1093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100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101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110</a:t>
            </a:r>
          </a:p>
        </p:txBody>
      </p:sp>
      <p:sp>
        <p:nvSpPr>
          <p:cNvPr id="57356" name="Rectangle 61"/>
          <p:cNvSpPr>
            <a:spLocks noChangeArrowheads="1"/>
          </p:cNvSpPr>
          <p:nvPr/>
        </p:nvSpPr>
        <p:spPr bwMode="auto">
          <a:xfrm rot="-5400000">
            <a:off x="5096670" y="3113881"/>
            <a:ext cx="468312" cy="120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120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130</a:t>
            </a:r>
          </a:p>
        </p:txBody>
      </p:sp>
      <p:sp>
        <p:nvSpPr>
          <p:cNvPr id="57357" name="Rectangle 62"/>
          <p:cNvSpPr>
            <a:spLocks noChangeArrowheads="1"/>
          </p:cNvSpPr>
          <p:nvPr/>
        </p:nvSpPr>
        <p:spPr bwMode="auto">
          <a:xfrm rot="-5400000">
            <a:off x="6488112" y="3205163"/>
            <a:ext cx="468313" cy="1036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150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156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179</a:t>
            </a:r>
          </a:p>
        </p:txBody>
      </p:sp>
      <p:sp>
        <p:nvSpPr>
          <p:cNvPr id="57358" name="Rectangle 63"/>
          <p:cNvSpPr>
            <a:spLocks noChangeArrowheads="1"/>
          </p:cNvSpPr>
          <p:nvPr/>
        </p:nvSpPr>
        <p:spPr bwMode="auto">
          <a:xfrm rot="-5400000">
            <a:off x="7795418" y="3126582"/>
            <a:ext cx="468313" cy="1181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180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200</a:t>
            </a:r>
          </a:p>
        </p:txBody>
      </p:sp>
      <p:sp>
        <p:nvSpPr>
          <p:cNvPr id="57359" name="Line 64"/>
          <p:cNvSpPr>
            <a:spLocks noChangeShapeType="1"/>
          </p:cNvSpPr>
          <p:nvPr/>
        </p:nvSpPr>
        <p:spPr bwMode="auto">
          <a:xfrm flipH="1">
            <a:off x="1498600" y="2741613"/>
            <a:ext cx="779463" cy="67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60" name="Line 65"/>
          <p:cNvSpPr>
            <a:spLocks noChangeShapeType="1"/>
          </p:cNvSpPr>
          <p:nvPr/>
        </p:nvSpPr>
        <p:spPr bwMode="auto">
          <a:xfrm flipH="1">
            <a:off x="2565400" y="2728913"/>
            <a:ext cx="274638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61" name="Line 66"/>
          <p:cNvSpPr>
            <a:spLocks noChangeShapeType="1"/>
          </p:cNvSpPr>
          <p:nvPr/>
        </p:nvSpPr>
        <p:spPr bwMode="auto">
          <a:xfrm flipH="1">
            <a:off x="4340225" y="2608263"/>
            <a:ext cx="2035175" cy="793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62" name="Line 67"/>
          <p:cNvSpPr>
            <a:spLocks noChangeShapeType="1"/>
          </p:cNvSpPr>
          <p:nvPr/>
        </p:nvSpPr>
        <p:spPr bwMode="auto">
          <a:xfrm flipH="1">
            <a:off x="5595938" y="2655888"/>
            <a:ext cx="1169987" cy="735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63" name="Line 68"/>
          <p:cNvSpPr>
            <a:spLocks noChangeShapeType="1"/>
          </p:cNvSpPr>
          <p:nvPr/>
        </p:nvSpPr>
        <p:spPr bwMode="auto">
          <a:xfrm flipH="1">
            <a:off x="6894513" y="2692400"/>
            <a:ext cx="2603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64" name="Line 69"/>
          <p:cNvSpPr>
            <a:spLocks noChangeShapeType="1"/>
          </p:cNvSpPr>
          <p:nvPr/>
        </p:nvSpPr>
        <p:spPr bwMode="auto">
          <a:xfrm>
            <a:off x="7486650" y="2668588"/>
            <a:ext cx="274638" cy="769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65" name="Line 70"/>
          <p:cNvSpPr>
            <a:spLocks noChangeShapeType="1"/>
          </p:cNvSpPr>
          <p:nvPr/>
        </p:nvSpPr>
        <p:spPr bwMode="auto">
          <a:xfrm>
            <a:off x="733425" y="384651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66" name="Line 71"/>
          <p:cNvSpPr>
            <a:spLocks noChangeShapeType="1"/>
          </p:cNvSpPr>
          <p:nvPr/>
        </p:nvSpPr>
        <p:spPr bwMode="auto">
          <a:xfrm>
            <a:off x="1146175" y="3852863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67" name="Line 72"/>
          <p:cNvSpPr>
            <a:spLocks noChangeShapeType="1"/>
          </p:cNvSpPr>
          <p:nvPr/>
        </p:nvSpPr>
        <p:spPr bwMode="auto">
          <a:xfrm>
            <a:off x="1506538" y="3876675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68" name="Line 73"/>
          <p:cNvSpPr>
            <a:spLocks noChangeShapeType="1"/>
          </p:cNvSpPr>
          <p:nvPr/>
        </p:nvSpPr>
        <p:spPr bwMode="auto">
          <a:xfrm>
            <a:off x="2371725" y="3900488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69" name="Line 74"/>
          <p:cNvSpPr>
            <a:spLocks noChangeShapeType="1"/>
          </p:cNvSpPr>
          <p:nvPr/>
        </p:nvSpPr>
        <p:spPr bwMode="auto">
          <a:xfrm>
            <a:off x="3497263" y="3925888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70" name="Line 75"/>
          <p:cNvSpPr>
            <a:spLocks noChangeShapeType="1"/>
          </p:cNvSpPr>
          <p:nvPr/>
        </p:nvSpPr>
        <p:spPr bwMode="auto">
          <a:xfrm>
            <a:off x="2798763" y="3895725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71" name="Line 76"/>
          <p:cNvSpPr>
            <a:spLocks noChangeShapeType="1"/>
          </p:cNvSpPr>
          <p:nvPr/>
        </p:nvSpPr>
        <p:spPr bwMode="auto">
          <a:xfrm>
            <a:off x="3851275" y="3932238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72" name="Line 77"/>
          <p:cNvSpPr>
            <a:spLocks noChangeShapeType="1"/>
          </p:cNvSpPr>
          <p:nvPr/>
        </p:nvSpPr>
        <p:spPr bwMode="auto">
          <a:xfrm>
            <a:off x="4176713" y="3927475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73" name="Line 78"/>
          <p:cNvSpPr>
            <a:spLocks noChangeShapeType="1"/>
          </p:cNvSpPr>
          <p:nvPr/>
        </p:nvSpPr>
        <p:spPr bwMode="auto">
          <a:xfrm>
            <a:off x="5114925" y="3927475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74" name="Line 79"/>
          <p:cNvSpPr>
            <a:spLocks noChangeShapeType="1"/>
          </p:cNvSpPr>
          <p:nvPr/>
        </p:nvSpPr>
        <p:spPr bwMode="auto">
          <a:xfrm>
            <a:off x="5499100" y="3933825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75" name="Line 80"/>
          <p:cNvSpPr>
            <a:spLocks noChangeShapeType="1"/>
          </p:cNvSpPr>
          <p:nvPr/>
        </p:nvSpPr>
        <p:spPr bwMode="auto">
          <a:xfrm>
            <a:off x="6343650" y="3963988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76" name="Line 81"/>
          <p:cNvSpPr>
            <a:spLocks noChangeShapeType="1"/>
          </p:cNvSpPr>
          <p:nvPr/>
        </p:nvSpPr>
        <p:spPr bwMode="auto">
          <a:xfrm>
            <a:off x="6726238" y="3971925"/>
            <a:ext cx="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77" name="Line 82"/>
          <p:cNvSpPr>
            <a:spLocks noChangeShapeType="1"/>
          </p:cNvSpPr>
          <p:nvPr/>
        </p:nvSpPr>
        <p:spPr bwMode="auto">
          <a:xfrm>
            <a:off x="7096125" y="3979863"/>
            <a:ext cx="0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78" name="Line 83"/>
          <p:cNvSpPr>
            <a:spLocks noChangeShapeType="1"/>
          </p:cNvSpPr>
          <p:nvPr/>
        </p:nvSpPr>
        <p:spPr bwMode="auto">
          <a:xfrm>
            <a:off x="7840663" y="3913188"/>
            <a:ext cx="0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79" name="Line 84"/>
          <p:cNvSpPr>
            <a:spLocks noChangeShapeType="1"/>
          </p:cNvSpPr>
          <p:nvPr/>
        </p:nvSpPr>
        <p:spPr bwMode="auto">
          <a:xfrm>
            <a:off x="8180388" y="3908425"/>
            <a:ext cx="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89" name="Freeform 85"/>
          <p:cNvSpPr>
            <a:spLocks/>
          </p:cNvSpPr>
          <p:nvPr/>
        </p:nvSpPr>
        <p:spPr bwMode="auto">
          <a:xfrm flipH="1">
            <a:off x="2667000" y="1925638"/>
            <a:ext cx="1800225" cy="523875"/>
          </a:xfrm>
          <a:custGeom>
            <a:avLst/>
            <a:gdLst>
              <a:gd name="T0" fmla="*/ 0 w 897"/>
              <a:gd name="T1" fmla="*/ 0 h 416"/>
              <a:gd name="T2" fmla="*/ 2147483646 w 897"/>
              <a:gd name="T3" fmla="*/ 2147483646 h 416"/>
              <a:gd name="T4" fmla="*/ 2147483646 w 897"/>
              <a:gd name="T5" fmla="*/ 2147483646 h 416"/>
              <a:gd name="T6" fmla="*/ 2147483646 w 897"/>
              <a:gd name="T7" fmla="*/ 2147483646 h 416"/>
              <a:gd name="T8" fmla="*/ 2147483646 w 897"/>
              <a:gd name="T9" fmla="*/ 2147483646 h 416"/>
              <a:gd name="T10" fmla="*/ 2147483646 w 897"/>
              <a:gd name="T11" fmla="*/ 2147483646 h 416"/>
              <a:gd name="T12" fmla="*/ 2147483646 w 897"/>
              <a:gd name="T13" fmla="*/ 2147483646 h 4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97" h="416">
                <a:moveTo>
                  <a:pt x="0" y="0"/>
                </a:moveTo>
                <a:cubicBezTo>
                  <a:pt x="167" y="20"/>
                  <a:pt x="333" y="42"/>
                  <a:pt x="501" y="57"/>
                </a:cubicBezTo>
                <a:cubicBezTo>
                  <a:pt x="579" y="83"/>
                  <a:pt x="659" y="99"/>
                  <a:pt x="737" y="123"/>
                </a:cubicBezTo>
                <a:cubicBezTo>
                  <a:pt x="743" y="132"/>
                  <a:pt x="748" y="143"/>
                  <a:pt x="756" y="151"/>
                </a:cubicBezTo>
                <a:cubicBezTo>
                  <a:pt x="764" y="159"/>
                  <a:pt x="777" y="161"/>
                  <a:pt x="784" y="170"/>
                </a:cubicBezTo>
                <a:cubicBezTo>
                  <a:pt x="798" y="188"/>
                  <a:pt x="805" y="231"/>
                  <a:pt x="822" y="255"/>
                </a:cubicBezTo>
                <a:cubicBezTo>
                  <a:pt x="838" y="307"/>
                  <a:pt x="847" y="389"/>
                  <a:pt x="897" y="41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790" name="Freeform 86"/>
          <p:cNvSpPr>
            <a:spLocks/>
          </p:cNvSpPr>
          <p:nvPr/>
        </p:nvSpPr>
        <p:spPr bwMode="auto">
          <a:xfrm>
            <a:off x="2278063" y="2646363"/>
            <a:ext cx="604837" cy="815975"/>
          </a:xfrm>
          <a:custGeom>
            <a:avLst/>
            <a:gdLst>
              <a:gd name="T0" fmla="*/ 2147483646 w 1615"/>
              <a:gd name="T1" fmla="*/ 0 h 500"/>
              <a:gd name="T2" fmla="*/ 2147483646 w 1615"/>
              <a:gd name="T3" fmla="*/ 2147483646 h 500"/>
              <a:gd name="T4" fmla="*/ 2147483646 w 1615"/>
              <a:gd name="T5" fmla="*/ 2147483646 h 500"/>
              <a:gd name="T6" fmla="*/ 2147483646 w 1615"/>
              <a:gd name="T7" fmla="*/ 2147483646 h 500"/>
              <a:gd name="T8" fmla="*/ 2147483646 w 1615"/>
              <a:gd name="T9" fmla="*/ 2147483646 h 500"/>
              <a:gd name="T10" fmla="*/ 2147483646 w 1615"/>
              <a:gd name="T11" fmla="*/ 2147483646 h 500"/>
              <a:gd name="T12" fmla="*/ 2147483646 w 1615"/>
              <a:gd name="T13" fmla="*/ 2147483646 h 500"/>
              <a:gd name="T14" fmla="*/ 2147483646 w 1615"/>
              <a:gd name="T15" fmla="*/ 2147483646 h 500"/>
              <a:gd name="T16" fmla="*/ 2147483646 w 1615"/>
              <a:gd name="T17" fmla="*/ 2147483646 h 500"/>
              <a:gd name="T18" fmla="*/ 2147483646 w 1615"/>
              <a:gd name="T19" fmla="*/ 2147483646 h 500"/>
              <a:gd name="T20" fmla="*/ 2147483646 w 1615"/>
              <a:gd name="T21" fmla="*/ 2147483646 h 500"/>
              <a:gd name="T22" fmla="*/ 0 w 1615"/>
              <a:gd name="T23" fmla="*/ 2147483646 h 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15" h="500">
                <a:moveTo>
                  <a:pt x="1615" y="0"/>
                </a:moveTo>
                <a:cubicBezTo>
                  <a:pt x="1549" y="43"/>
                  <a:pt x="1495" y="48"/>
                  <a:pt x="1416" y="57"/>
                </a:cubicBezTo>
                <a:cubicBezTo>
                  <a:pt x="1194" y="128"/>
                  <a:pt x="864" y="99"/>
                  <a:pt x="652" y="104"/>
                </a:cubicBezTo>
                <a:cubicBezTo>
                  <a:pt x="578" y="127"/>
                  <a:pt x="500" y="113"/>
                  <a:pt x="425" y="132"/>
                </a:cubicBezTo>
                <a:cubicBezTo>
                  <a:pt x="375" y="145"/>
                  <a:pt x="418" y="138"/>
                  <a:pt x="368" y="160"/>
                </a:cubicBezTo>
                <a:cubicBezTo>
                  <a:pt x="350" y="168"/>
                  <a:pt x="312" y="179"/>
                  <a:pt x="312" y="179"/>
                </a:cubicBezTo>
                <a:cubicBezTo>
                  <a:pt x="278" y="231"/>
                  <a:pt x="202" y="254"/>
                  <a:pt x="142" y="264"/>
                </a:cubicBezTo>
                <a:cubicBezTo>
                  <a:pt x="129" y="269"/>
                  <a:pt x="92" y="278"/>
                  <a:pt x="85" y="293"/>
                </a:cubicBezTo>
                <a:cubicBezTo>
                  <a:pt x="57" y="350"/>
                  <a:pt x="88" y="385"/>
                  <a:pt x="28" y="406"/>
                </a:cubicBezTo>
                <a:cubicBezTo>
                  <a:pt x="25" y="415"/>
                  <a:pt x="22" y="425"/>
                  <a:pt x="19" y="434"/>
                </a:cubicBezTo>
                <a:cubicBezTo>
                  <a:pt x="16" y="447"/>
                  <a:pt x="14" y="459"/>
                  <a:pt x="10" y="472"/>
                </a:cubicBezTo>
                <a:cubicBezTo>
                  <a:pt x="7" y="482"/>
                  <a:pt x="0" y="500"/>
                  <a:pt x="0" y="50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791" name="AutoShape 87"/>
          <p:cNvSpPr>
            <a:spLocks noChangeArrowheads="1"/>
          </p:cNvSpPr>
          <p:nvPr/>
        </p:nvSpPr>
        <p:spPr bwMode="auto">
          <a:xfrm>
            <a:off x="2162175" y="3206750"/>
            <a:ext cx="722313" cy="1039813"/>
          </a:xfrm>
          <a:prstGeom prst="rightArrow">
            <a:avLst>
              <a:gd name="adj1" fmla="val 50000"/>
              <a:gd name="adj2" fmla="val 35769"/>
            </a:avLst>
          </a:prstGeom>
          <a:solidFill>
            <a:srgbClr val="FF0000">
              <a:alpha val="3490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800"/>
          </a:p>
        </p:txBody>
      </p:sp>
      <p:sp>
        <p:nvSpPr>
          <p:cNvPr id="72792" name="Text Box 88"/>
          <p:cNvSpPr txBox="1">
            <a:spLocks noChangeArrowheads="1"/>
          </p:cNvSpPr>
          <p:nvPr/>
        </p:nvSpPr>
        <p:spPr bwMode="auto">
          <a:xfrm>
            <a:off x="1803400" y="4567238"/>
            <a:ext cx="2611438" cy="460375"/>
          </a:xfrm>
          <a:prstGeom prst="rect">
            <a:avLst/>
          </a:prstGeom>
          <a:solidFill>
            <a:srgbClr val="33CCCC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</a:rPr>
              <a:t>Find first and go on</a:t>
            </a:r>
          </a:p>
        </p:txBody>
      </p:sp>
      <p:sp>
        <p:nvSpPr>
          <p:cNvPr id="72793" name="AutoShape 89"/>
          <p:cNvSpPr>
            <a:spLocks noChangeArrowheads="1"/>
          </p:cNvSpPr>
          <p:nvPr/>
        </p:nvSpPr>
        <p:spPr bwMode="auto">
          <a:xfrm>
            <a:off x="2954338" y="3206750"/>
            <a:ext cx="3940175" cy="1039813"/>
          </a:xfrm>
          <a:prstGeom prst="rightArrow">
            <a:avLst>
              <a:gd name="adj1" fmla="val 50000"/>
              <a:gd name="adj2" fmla="val 146660"/>
            </a:avLst>
          </a:prstGeom>
          <a:solidFill>
            <a:srgbClr val="FF0000">
              <a:alpha val="3490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 sz="2800"/>
          </a:p>
        </p:txBody>
      </p:sp>
      <p:sp>
        <p:nvSpPr>
          <p:cNvPr id="72794" name="Text Box 90"/>
          <p:cNvSpPr txBox="1">
            <a:spLocks noChangeArrowheads="1"/>
          </p:cNvSpPr>
          <p:nvPr/>
        </p:nvSpPr>
        <p:spPr bwMode="auto">
          <a:xfrm>
            <a:off x="5576888" y="4567238"/>
            <a:ext cx="2708275" cy="460375"/>
          </a:xfrm>
          <a:prstGeom prst="rect">
            <a:avLst/>
          </a:prstGeom>
          <a:solidFill>
            <a:srgbClr val="33CCCC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</a:rPr>
              <a:t>Stop since 179&gt;170 </a:t>
            </a:r>
          </a:p>
        </p:txBody>
      </p:sp>
      <p:sp>
        <p:nvSpPr>
          <p:cNvPr id="57386" name="Rectangle 92"/>
          <p:cNvSpPr>
            <a:spLocks noChangeArrowheads="1"/>
          </p:cNvSpPr>
          <p:nvPr/>
        </p:nvSpPr>
        <p:spPr bwMode="auto">
          <a:xfrm>
            <a:off x="7486650" y="1489075"/>
            <a:ext cx="881063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>
                <a:solidFill>
                  <a:schemeClr val="accent2"/>
                </a:solidFill>
              </a:rPr>
              <a:t>n=3</a:t>
            </a:r>
            <a:endParaRPr lang="zh-CN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7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7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7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7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91" grpId="0" animBg="1"/>
      <p:bldP spid="72792" grpId="0" animBg="1"/>
      <p:bldP spid="72793" grpId="0" animBg="1"/>
      <p:bldP spid="7279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矩形 1"/>
          <p:cNvSpPr>
            <a:spLocks noChangeArrowheads="1"/>
          </p:cNvSpPr>
          <p:nvPr/>
        </p:nvSpPr>
        <p:spPr bwMode="auto">
          <a:xfrm>
            <a:off x="5094288" y="2036763"/>
            <a:ext cx="14319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</a:p>
        </p:txBody>
      </p:sp>
      <p:sp>
        <p:nvSpPr>
          <p:cNvPr id="58371" name="矩形 23"/>
          <p:cNvSpPr>
            <a:spLocks noChangeArrowheads="1"/>
          </p:cNvSpPr>
          <p:nvPr/>
        </p:nvSpPr>
        <p:spPr bwMode="auto">
          <a:xfrm>
            <a:off x="5111750" y="2782888"/>
            <a:ext cx="11699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树索引</a:t>
            </a:r>
          </a:p>
        </p:txBody>
      </p:sp>
      <p:sp>
        <p:nvSpPr>
          <p:cNvPr id="58372" name="矩形 32"/>
          <p:cNvSpPr>
            <a:spLocks noChangeArrowheads="1"/>
          </p:cNvSpPr>
          <p:nvPr/>
        </p:nvSpPr>
        <p:spPr bwMode="auto">
          <a:xfrm>
            <a:off x="5106988" y="3554413"/>
            <a:ext cx="14811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索引的使用</a:t>
            </a:r>
          </a:p>
        </p:txBody>
      </p:sp>
      <p:sp>
        <p:nvSpPr>
          <p:cNvPr id="58373" name="矩形 1"/>
          <p:cNvSpPr>
            <a:spLocks noChangeArrowheads="1"/>
          </p:cNvSpPr>
          <p:nvPr/>
        </p:nvSpPr>
        <p:spPr bwMode="auto">
          <a:xfrm>
            <a:off x="5089525" y="1284288"/>
            <a:ext cx="10668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05" tIns="35652" rIns="71305" bIns="35652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索引概念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4999038" y="1658938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999038" y="2416175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999038" y="3173413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77" name="文本框 41"/>
          <p:cNvSpPr txBox="1">
            <a:spLocks noChangeArrowheads="1"/>
          </p:cNvSpPr>
          <p:nvPr/>
        </p:nvSpPr>
        <p:spPr bwMode="auto">
          <a:xfrm>
            <a:off x="4506913" y="1081088"/>
            <a:ext cx="5524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1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sp>
        <p:nvSpPr>
          <p:cNvPr id="58378" name="文本框 44"/>
          <p:cNvSpPr txBox="1">
            <a:spLocks noChangeArrowheads="1"/>
          </p:cNvSpPr>
          <p:nvPr/>
        </p:nvSpPr>
        <p:spPr bwMode="auto">
          <a:xfrm>
            <a:off x="4506913" y="1825625"/>
            <a:ext cx="552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2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sp>
        <p:nvSpPr>
          <p:cNvPr id="58379" name="文本框 46"/>
          <p:cNvSpPr txBox="1">
            <a:spLocks noChangeArrowheads="1"/>
          </p:cNvSpPr>
          <p:nvPr/>
        </p:nvSpPr>
        <p:spPr bwMode="auto">
          <a:xfrm>
            <a:off x="4506913" y="2568575"/>
            <a:ext cx="5524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3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4999038" y="3932238"/>
            <a:ext cx="2266950" cy="0"/>
          </a:xfrm>
          <a:prstGeom prst="line">
            <a:avLst/>
          </a:prstGeom>
          <a:ln w="9525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81" name="文本框 57"/>
          <p:cNvSpPr txBox="1">
            <a:spLocks noChangeArrowheads="1"/>
          </p:cNvSpPr>
          <p:nvPr/>
        </p:nvSpPr>
        <p:spPr bwMode="auto">
          <a:xfrm>
            <a:off x="4506913" y="3311525"/>
            <a:ext cx="5524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Cooper Black" panose="0208090404030B020404" pitchFamily="18" charset="0"/>
              </a:rPr>
              <a:t>4</a:t>
            </a:r>
            <a:endParaRPr lang="zh-CN" altLang="en-US" sz="4400" b="1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2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索引的使用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5650" y="865188"/>
            <a:ext cx="7488238" cy="3863975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）负向条件查询不能使用索引</a:t>
            </a:r>
            <a:endParaRPr lang="en-US" altLang="zh-CN" sz="16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 status&lt;&gt;0 and stauts&lt;&gt;1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not in/not exists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都不是好习惯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）前导模糊查询不能使用索引</a:t>
            </a:r>
            <a:endParaRPr lang="en-US" altLang="zh-CN" sz="16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 desc like '%XX'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而非前导模糊查询则可以：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 desc like 'XX%'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）在属性上进行计算不能命中索引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 YEAR(date) &lt; = '2017'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即使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上建立了索引，也会全表扫描，可优化为值计算：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 date &lt; = CURDATE()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或者：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order where date &lt; = '2017-01-01’</a:t>
            </a:r>
            <a:endParaRPr lang="en-US" altLang="zh-CN" sz="16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2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索引的使用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5650" y="755650"/>
            <a:ext cx="7848600" cy="4405313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）允许为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的列，查询有潜在大坑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单列索引不存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值，复合索引不存全为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的值，如果列允许为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，可能会得到“不符合预期”的结果集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 name &lt;&gt; 'shenjian'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允许为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，索引不存储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值，结果集中不会包含这些记录。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所以，请使用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null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约束以及默认值。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）复合索引最左前缀，并不是值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顺序要和复合索引一致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用户中心建立了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(login_name, passwd)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的复合索引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 login_name=? and passwd=?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 passwd=? and login_name=?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都能够命中索引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 login_name=?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也能命中索引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，满足复合索引最左前缀</a:t>
            </a: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 passwd=?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不能命中索引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，不满足复合索引最左前缀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smtClean="0"/>
              <a:t>各种树形索引结构</a:t>
            </a:r>
          </a:p>
        </p:txBody>
      </p:sp>
      <p:pic>
        <p:nvPicPr>
          <p:cNvPr id="14339" name="Picture 2" descr="http://www.admin10000.com/UploadFiles/Document/201410/27/201410270913003832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841375"/>
            <a:ext cx="9163050" cy="19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http://www.admin10000.com/UploadFiles/Document/201410/27/20141027091308112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3400"/>
            <a:ext cx="9153525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2"/>
          <p:cNvSpPr>
            <a:spLocks noGrp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smtClean="0"/>
              <a:t>索引的使用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5650" y="862013"/>
            <a:ext cx="7848600" cy="1203325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）强制类型转换会全表扫描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  <a:defRPr/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user where phone=13800001234</a:t>
            </a:r>
          </a:p>
          <a:p>
            <a:pPr eaLnBrk="1" hangingPunct="1">
              <a:spcBef>
                <a:spcPct val="20000"/>
              </a:spcBef>
              <a:defRPr/>
            </a:pPr>
            <a:endParaRPr lang="en-US" altLang="zh-CN" sz="16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endParaRPr lang="en-US" altLang="zh-CN" sz="16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smtClean="0"/>
              <a:t>各种树形索引结构</a:t>
            </a:r>
          </a:p>
        </p:txBody>
      </p:sp>
      <p:pic>
        <p:nvPicPr>
          <p:cNvPr id="15363" name="Picture 6" descr="http://www.admin10000.com/UploadFiles/Document/201410/27/201410270913176788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4988"/>
            <a:ext cx="9144000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/>
              <a:t>B+</a:t>
            </a:r>
            <a:r>
              <a:rPr smtClean="0"/>
              <a:t>树的节点分裂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2311400"/>
            <a:ext cx="6834187" cy="2778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55650" y="733425"/>
            <a:ext cx="7920038" cy="2778125"/>
          </a:xfrm>
          <a:prstGeom prst="rect">
            <a:avLst/>
          </a:prstGeom>
        </p:spPr>
        <p:txBody>
          <a:bodyPr/>
          <a:lstStyle/>
          <a:p>
            <a:pPr defTabSz="712788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当一个结点满时，分配一个新的结点，并将原结点中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1/2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的数据复制到新结点，最后在父结点中增加新结点的指针；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树的分裂只影响原结点和父结点，而不会影响兄弟结点，所以它不需要指向兄弟节点的指针。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/>
              <a:t>B+</a:t>
            </a:r>
            <a:r>
              <a:rPr smtClean="0"/>
              <a:t>树的访问</a:t>
            </a:r>
          </a:p>
        </p:txBody>
      </p:sp>
      <p:pic>
        <p:nvPicPr>
          <p:cNvPr id="13315" name="Picture 2" descr="http://www.admin10000.com/UploadFiles/Document/201410/27/201410270914325785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2838450"/>
            <a:ext cx="6462712" cy="2027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755650" y="649288"/>
            <a:ext cx="7848600" cy="1992312"/>
          </a:xfrm>
          <a:prstGeom prst="rect">
            <a:avLst/>
          </a:prstGeom>
        </p:spPr>
        <p:txBody>
          <a:bodyPr/>
          <a:lstStyle/>
          <a:p>
            <a:pPr indent="271463" defTabSz="712788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通常向下读取一个节点的动作可能会是一次磁盘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操作，不过非叶节点通常会在初始阶段载入内存以加快访问速度。同时为提高在节点间横向遍历速度，真实数据库中可能会将图中蓝色的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内存读取优化成二叉搜索树（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directory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机制）。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763"/>
            <a:ext cx="8316913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/>
              <a:t>B+</a:t>
            </a:r>
            <a:r>
              <a:rPr smtClean="0"/>
              <a:t>树的存储访问效率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8038" y="3189288"/>
            <a:ext cx="5106987" cy="2016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55650" y="625475"/>
            <a:ext cx="7848600" cy="3313113"/>
          </a:xfrm>
          <a:prstGeom prst="rect">
            <a:avLst/>
          </a:prstGeom>
        </p:spPr>
        <p:txBody>
          <a:bodyPr/>
          <a:lstStyle/>
          <a:p>
            <a:pPr indent="271463" defTabSz="712788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对于一个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22.1G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容量的表，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树的高度是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，如果要把非叶节点全部加载到内存也只需要少于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18.8M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的内存（如何得出的这个结论？因为对于高度为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的树，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1203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个叶子节点也只需要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18.8M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空间，而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22.1G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容量表的高度是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，非叶节点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1204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个。同时我们假设叶子节点的尺寸是大于非叶节点的，因为 叶子节点存储了行数据而非叶节点只有键和少量数据。），只使用如此少的内存就可以保证只需要一次磁盘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操作就检索出所需的数据，效率是非常之高的。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项目管理模板</Template>
  <TotalTime>88695</TotalTime>
  <Words>2720</Words>
  <Application>Microsoft Office PowerPoint</Application>
  <PresentationFormat>全屏显示(16:10)</PresentationFormat>
  <Paragraphs>431</Paragraphs>
  <Slides>50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Arial</vt:lpstr>
      <vt:lpstr>宋体</vt:lpstr>
      <vt:lpstr>微软雅黑</vt:lpstr>
      <vt:lpstr>Calibri</vt:lpstr>
      <vt:lpstr>Times New Roman</vt:lpstr>
      <vt:lpstr>+mn-lt</vt:lpstr>
      <vt:lpstr>Tahoma</vt:lpstr>
      <vt:lpstr>Cooper Black</vt:lpstr>
      <vt:lpstr>Wingdings</vt:lpstr>
      <vt:lpstr>华文细黑</vt:lpstr>
      <vt:lpstr>华文楷体</vt:lpstr>
      <vt:lpstr>Symbol</vt:lpstr>
      <vt:lpstr>Office 主题</vt:lpstr>
      <vt:lpstr>PowerPoint 演示文稿</vt:lpstr>
      <vt:lpstr>PowerPoint 演示文稿</vt:lpstr>
      <vt:lpstr>索引的概念</vt:lpstr>
      <vt:lpstr>索引的分类</vt:lpstr>
      <vt:lpstr>各种树形索引结构</vt:lpstr>
      <vt:lpstr>各种树形索引结构</vt:lpstr>
      <vt:lpstr>B+树的节点分裂</vt:lpstr>
      <vt:lpstr>B+树的访问</vt:lpstr>
      <vt:lpstr>B+树的存储访问效率</vt:lpstr>
      <vt:lpstr>PowerPoint 演示文稿</vt:lpstr>
      <vt:lpstr>MySQL InnoDB 存储引擎架构</vt:lpstr>
      <vt:lpstr>MySQL InnoDB逻辑存储结构</vt:lpstr>
      <vt:lpstr>MySQL InnoDB Table spaces</vt:lpstr>
      <vt:lpstr>MySQL聚簇与非聚簇索引</vt:lpstr>
      <vt:lpstr>Page结构</vt:lpstr>
      <vt:lpstr>Page结构</vt:lpstr>
      <vt:lpstr>Record节点的遍历</vt:lpstr>
      <vt:lpstr>主键索引和辅助索引</vt:lpstr>
      <vt:lpstr>主键索引树的结构图</vt:lpstr>
      <vt:lpstr>PowerPoint 演示文稿</vt:lpstr>
      <vt:lpstr>索引文件段结构</vt:lpstr>
      <vt:lpstr>B+树结构</vt:lpstr>
      <vt:lpstr>B+树详细页结构</vt:lpstr>
      <vt:lpstr>B+树详细页结构</vt:lpstr>
      <vt:lpstr>B+树</vt:lpstr>
      <vt:lpstr>B+树的叶结点结构</vt:lpstr>
      <vt:lpstr>B+树的内部结点（非叶结点）</vt:lpstr>
      <vt:lpstr>B+树的规则限制</vt:lpstr>
      <vt:lpstr>B+树的规则限制</vt:lpstr>
      <vt:lpstr>B+树的指针及键值数</vt:lpstr>
      <vt:lpstr>B+树的特点</vt:lpstr>
      <vt:lpstr>B+树层数</vt:lpstr>
      <vt:lpstr>B+树例子</vt:lpstr>
      <vt:lpstr>插入B+树的几种情况</vt:lpstr>
      <vt:lpstr>(1) Insert key = 32</vt:lpstr>
      <vt:lpstr>(2) Insert key = 7</vt:lpstr>
      <vt:lpstr>(3) Insert key = 160</vt:lpstr>
      <vt:lpstr>(4) New root,  insert 45</vt:lpstr>
      <vt:lpstr>删除B+树</vt:lpstr>
      <vt:lpstr>(1) Simple case, Delete 35</vt:lpstr>
      <vt:lpstr>(b) Coalesce with sibling，delete 50</vt:lpstr>
      <vt:lpstr>(c) Redistribute keys，delete 50</vt:lpstr>
      <vt:lpstr>(d) Non-leaf coalesce，delete 37</vt:lpstr>
      <vt:lpstr>查找B+树</vt:lpstr>
      <vt:lpstr>查找B+树</vt:lpstr>
      <vt:lpstr>查找B+树</vt:lpstr>
      <vt:lpstr>PowerPoint 演示文稿</vt:lpstr>
      <vt:lpstr>索引的使用</vt:lpstr>
      <vt:lpstr>索引的使用</vt:lpstr>
      <vt:lpstr>索引的使用</vt:lpstr>
    </vt:vector>
  </TitlesOfParts>
  <Company>giga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第3章 SQL.ppt</dc:title>
  <dc:creator>隆承志</dc:creator>
  <cp:lastModifiedBy>long cheng zhi</cp:lastModifiedBy>
  <cp:revision>1045</cp:revision>
  <dcterms:created xsi:type="dcterms:W3CDTF">2001-07-16T06:48:48Z</dcterms:created>
  <dcterms:modified xsi:type="dcterms:W3CDTF">2020-03-10T07:19:57Z</dcterms:modified>
</cp:coreProperties>
</file>